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Advent Pro SemiBold"/>
      <p:regular r:id="rId88"/>
      <p:bold r:id="rId89"/>
    </p:embeddedFont>
    <p:embeddedFont>
      <p:font typeface="Fira Sans Extra Condensed Medium"/>
      <p:regular r:id="rId90"/>
      <p:bold r:id="rId91"/>
      <p:italic r:id="rId92"/>
      <p:boldItalic r:id="rId93"/>
    </p:embeddedFont>
    <p:embeddedFont>
      <p:font typeface="Fira Sans Condensed Medium"/>
      <p:regular r:id="rId94"/>
      <p:bold r:id="rId95"/>
      <p:italic r:id="rId96"/>
      <p:boldItalic r:id="rId97"/>
    </p:embeddedFont>
    <p:embeddedFont>
      <p:font typeface="Corbel"/>
      <p:regular r:id="rId98"/>
      <p:bold r:id="rId99"/>
      <p:italic r:id="rId100"/>
      <p:boldItalic r:id="rId101"/>
    </p:embeddedFont>
    <p:embeddedFont>
      <p:font typeface="Maven Pro"/>
      <p:regular r:id="rId102"/>
      <p:bold r:id="rId103"/>
    </p:embeddedFont>
    <p:embeddedFont>
      <p:font typeface="Reem Kufi"/>
      <p:regular r:id="rId104"/>
    </p:embeddedFont>
    <p:embeddedFont>
      <p:font typeface="Oswald"/>
      <p:regular r:id="rId105"/>
      <p:bold r:id="rId106"/>
    </p:embeddedFont>
    <p:embeddedFont>
      <p:font typeface="Share Tech"/>
      <p:regular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6FE102-76D1-49AB-B4A2-4E2022C4FF85}">
  <a:tblStyle styleId="{DC6FE102-76D1-49AB-B4A2-4E2022C4FF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ShareTech-regular.fntdata"/><Relationship Id="rId106" Type="http://schemas.openxmlformats.org/officeDocument/2006/relationships/font" Target="fonts/Oswald-bold.fntdata"/><Relationship Id="rId105" Type="http://schemas.openxmlformats.org/officeDocument/2006/relationships/font" Target="fonts/Oswald-regular.fntdata"/><Relationship Id="rId104" Type="http://schemas.openxmlformats.org/officeDocument/2006/relationships/font" Target="fonts/ReemKufi-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MavenPro-bold.fntdata"/><Relationship Id="rId102" Type="http://schemas.openxmlformats.org/officeDocument/2006/relationships/font" Target="fonts/MavenPro-regular.fntdata"/><Relationship Id="rId101" Type="http://schemas.openxmlformats.org/officeDocument/2006/relationships/font" Target="fonts/Corbel-boldItalic.fntdata"/><Relationship Id="rId100" Type="http://schemas.openxmlformats.org/officeDocument/2006/relationships/font" Target="fonts/Corbel-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FiraSansCondensedMedium-bold.fntdata"/><Relationship Id="rId94" Type="http://schemas.openxmlformats.org/officeDocument/2006/relationships/font" Target="fonts/FiraSansCondensedMedium-regular.fntdata"/><Relationship Id="rId97" Type="http://schemas.openxmlformats.org/officeDocument/2006/relationships/font" Target="fonts/FiraSansCondensedMedium-boldItalic.fntdata"/><Relationship Id="rId96" Type="http://schemas.openxmlformats.org/officeDocument/2006/relationships/font" Target="fonts/FiraSansCondensedMedium-italic.fntdata"/><Relationship Id="rId11" Type="http://schemas.openxmlformats.org/officeDocument/2006/relationships/slide" Target="slides/slide4.xml"/><Relationship Id="rId99" Type="http://schemas.openxmlformats.org/officeDocument/2006/relationships/font" Target="fonts/Corbel-bold.fntdata"/><Relationship Id="rId10" Type="http://schemas.openxmlformats.org/officeDocument/2006/relationships/slide" Target="slides/slide3.xml"/><Relationship Id="rId98" Type="http://schemas.openxmlformats.org/officeDocument/2006/relationships/font" Target="fonts/Corbel-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FiraSansExtraCondensedMedium-bold.fntdata"/><Relationship Id="rId90" Type="http://schemas.openxmlformats.org/officeDocument/2006/relationships/font" Target="fonts/FiraSansExtraCondensedMedium-regular.fntdata"/><Relationship Id="rId93" Type="http://schemas.openxmlformats.org/officeDocument/2006/relationships/font" Target="fonts/FiraSansExtraCondensedMedium-boldItalic.fntdata"/><Relationship Id="rId92" Type="http://schemas.openxmlformats.org/officeDocument/2006/relationships/font" Target="fonts/FiraSansExtraCondensedMedium-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AdventProSemiBold-regular.fntdata"/><Relationship Id="rId87" Type="http://schemas.openxmlformats.org/officeDocument/2006/relationships/slide" Target="slides/slide80.xml"/><Relationship Id="rId89" Type="http://schemas.openxmlformats.org/officeDocument/2006/relationships/font" Target="fonts/AdventProSemiBold-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mada-python.readthedocs.io/en/stable/tutorial/climada_entity_LitPop.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mate.nasa.gov/vital-signs/global-temperatur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mate.nasa.gov/vital-signs/global-temperatur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540c31d54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40c31d544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Afternoon Prof Wang Hai and Prof Poh Choo, it has been 5 weeks since our last meeting and we are here to update you about what we have done since midterms.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162f81e3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162f81e3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the trend of frequency of cyclones in India until 2018, there is a clear increasing trend of the frequency from 2000-2018</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a162f81e38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a162f81e38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is also a upward trend observed in the number of very severe cyclonic storms in the same time period for India.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162f81e38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162f81e38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Furthermore, as you can see from the list of cyclones with category, the number of high intensity cyclones is increasing, and there are research showing that the number will keep increasing.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a162f81e38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a162f81e3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Also for duration of cyclones, the trend is also increasing for cyclones. This translates to the longer time period of impact of cyclones and hence more damage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a162f81e38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a162f81e38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Due to climate change, the temperature in westen indian ocean is clearly increasing over the years.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162f81e3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162f81e3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this will lead to more intense cyclones forming at a faster rate which was demonstrated by cases of Phailin and Amphan which will be mentioned later. Also, the warmer oceans will also lead to higher rainfall during storms. These will then contribute to the increasing intensity of tropical cyclones.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a162f81e38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a162f81e38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the rising sea level observed in India, it will affect the densely populated low-lying coastal areas. As you can see from the comparison of regions at risk from sea level rising.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162f81e38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a162f81e38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 such conditions, storm surges will be higher which will generate impact on larger inland areas. And due to the high population density, and fragile infrastructures in India, the areas will be more vulnerable to impact of cyclones.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162f820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162f820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will talk about real life example india to </a:t>
            </a:r>
            <a:r>
              <a:rPr lang="en-GB"/>
              <a:t>illustrate</a:t>
            </a:r>
            <a:r>
              <a:rPr lang="en-GB"/>
              <a:t> </a:t>
            </a:r>
            <a:r>
              <a:rPr lang="en-GB"/>
              <a:t>quantitatively</a:t>
            </a:r>
            <a:r>
              <a:rPr lang="en-GB"/>
              <a:t> the </a:t>
            </a:r>
            <a:r>
              <a:rPr lang="en-GB"/>
              <a:t>correlation</a:t>
            </a:r>
            <a:r>
              <a:rPr lang="en-GB"/>
              <a:t> between climate and typhoons. We choose two typhoons 7 years apart.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162f8204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162f8204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the numbers to notice. In 7 years, the </a:t>
            </a:r>
            <a:r>
              <a:rPr lang="en-GB"/>
              <a:t>global</a:t>
            </a:r>
            <a:r>
              <a:rPr lang="en-GB"/>
              <a:t> temp rose by 0.3*c, the sea level increased by 30 cm and the damage was </a:t>
            </a:r>
            <a:r>
              <a:rPr lang="en-GB"/>
              <a:t>recorded</a:t>
            </a:r>
            <a:r>
              <a:rPr lang="en-GB"/>
              <a:t> to be 10 fold. As </a:t>
            </a:r>
            <a:r>
              <a:rPr lang="en-GB"/>
              <a:t>explained</a:t>
            </a:r>
            <a:r>
              <a:rPr lang="en-GB"/>
              <a:t> there is </a:t>
            </a:r>
            <a:r>
              <a:rPr lang="en-GB"/>
              <a:t>definitely</a:t>
            </a:r>
            <a:r>
              <a:rPr lang="en-GB"/>
              <a:t> correlation and causation here between damage and CC. </a:t>
            </a:r>
            <a:r>
              <a:rPr lang="en-GB"/>
              <a:t>What's</a:t>
            </a:r>
            <a:r>
              <a:rPr lang="en-GB"/>
              <a:t> more </a:t>
            </a:r>
            <a:r>
              <a:rPr lang="en-GB"/>
              <a:t>alarming</a:t>
            </a:r>
            <a:r>
              <a:rPr lang="en-GB"/>
              <a:t> is that the damage as % of gdp had </a:t>
            </a:r>
            <a:r>
              <a:rPr lang="en-GB"/>
              <a:t>increased</a:t>
            </a:r>
            <a:r>
              <a:rPr lang="en-GB"/>
              <a:t> by 10x times too. The need for an application to somewhat visualise this effect is what need to fulfil during this FYP.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40c31d544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40c31d544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our team. You will hear from us soon </a:t>
            </a:r>
            <a:r>
              <a:rPr lang="en-GB"/>
              <a:t>throughout</a:t>
            </a:r>
            <a:r>
              <a:rPr lang="en-GB"/>
              <a:t> the presentation.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a162f81e3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a162f81e3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We also want to mention that these three factors:</a:t>
            </a:r>
            <a:endParaRPr/>
          </a:p>
          <a:p>
            <a:pPr indent="-298450" lvl="0" marL="457200" rtl="0" algn="l">
              <a:lnSpc>
                <a:spcPct val="115000"/>
              </a:lnSpc>
              <a:spcBef>
                <a:spcPts val="1600"/>
              </a:spcBef>
              <a:spcAft>
                <a:spcPts val="0"/>
              </a:spcAft>
              <a:buSzPts val="1100"/>
              <a:buAutoNum type="arabicPeriod"/>
            </a:pPr>
            <a:r>
              <a:rPr lang="en-GB"/>
              <a:t>Greenhouse</a:t>
            </a:r>
            <a:r>
              <a:rPr lang="en-GB"/>
              <a:t> gasses and rising sea levels </a:t>
            </a:r>
            <a:endParaRPr/>
          </a:p>
          <a:p>
            <a:pPr indent="-298450" lvl="0" marL="457200" rtl="0" algn="l">
              <a:lnSpc>
                <a:spcPct val="115000"/>
              </a:lnSpc>
              <a:spcBef>
                <a:spcPts val="0"/>
              </a:spcBef>
              <a:spcAft>
                <a:spcPts val="0"/>
              </a:spcAft>
              <a:buSzPts val="1100"/>
              <a:buAutoNum type="arabicPeriod"/>
            </a:pPr>
            <a:r>
              <a:rPr lang="en-GB"/>
              <a:t>Particle pollutions </a:t>
            </a:r>
            <a:endParaRPr/>
          </a:p>
          <a:p>
            <a:pPr indent="-298450" lvl="0" marL="457200" rtl="0" algn="l">
              <a:lnSpc>
                <a:spcPct val="115000"/>
              </a:lnSpc>
              <a:spcBef>
                <a:spcPts val="0"/>
              </a:spcBef>
              <a:spcAft>
                <a:spcPts val="0"/>
              </a:spcAft>
              <a:buSzPts val="1100"/>
              <a:buAutoNum type="arabicPeriod"/>
            </a:pPr>
            <a:r>
              <a:rPr lang="en-GB"/>
              <a:t>And massive particle </a:t>
            </a:r>
            <a:r>
              <a:rPr lang="en-GB"/>
              <a:t>releasing</a:t>
            </a:r>
            <a:r>
              <a:rPr lang="en-GB"/>
              <a:t> </a:t>
            </a:r>
            <a:r>
              <a:rPr lang="en-GB"/>
              <a:t>natural</a:t>
            </a:r>
            <a:r>
              <a:rPr lang="en-GB"/>
              <a:t> </a:t>
            </a:r>
            <a:r>
              <a:rPr lang="en-GB"/>
              <a:t>disasters</a:t>
            </a:r>
            <a:r>
              <a:rPr lang="en-GB"/>
              <a:t> like volcanoes </a:t>
            </a:r>
            <a:endParaRPr/>
          </a:p>
          <a:p>
            <a:pPr indent="0" lvl="0" marL="0" rtl="0" algn="l">
              <a:lnSpc>
                <a:spcPct val="115000"/>
              </a:lnSpc>
              <a:spcBef>
                <a:spcPts val="1600"/>
              </a:spcBef>
              <a:spcAft>
                <a:spcPts val="1600"/>
              </a:spcAft>
              <a:buNone/>
            </a:pPr>
            <a:r>
              <a:rPr lang="en-GB"/>
              <a:t>Have a lot of impact on the frequency and intensity of Typhoons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162f81e38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162f81e38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And with data to prove that sea tem and levels are rising, climate change’s effects on typhoons are going to </a:t>
            </a:r>
            <a:r>
              <a:rPr lang="en-GB" sz="1000"/>
              <a:t>accelerate and worsen. Sadly not consistently around the world.</a:t>
            </a:r>
            <a:r>
              <a:rPr lang="en-GB"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lang="en-GB" sz="1000">
                <a:solidFill>
                  <a:schemeClr val="dk1"/>
                </a:solidFill>
              </a:rPr>
              <a:t>Combine slide 10 and 11 - form the bridge highlight cause of this 2 reasons we want to work on india, key factors impacting typhoon 1 is sea level rising 1 is temperature. Draw sea level and temp to cyclone (must pass the msg that there’s a strong link on it)</a:t>
            </a:r>
            <a:endParaRPr sz="1000">
              <a:solidFill>
                <a:schemeClr val="dk1"/>
              </a:solidFill>
            </a:endParaRPr>
          </a:p>
          <a:p>
            <a:pPr indent="0" lvl="0" marL="0" rtl="0" algn="l">
              <a:spcBef>
                <a:spcPts val="0"/>
              </a:spcBef>
              <a:spcAft>
                <a:spcPts val="0"/>
              </a:spcAft>
              <a:buClr>
                <a:schemeClr val="dk1"/>
              </a:buClr>
              <a:buSzPts val="1100"/>
              <a:buFont typeface="Arial"/>
              <a:buNone/>
            </a:pPr>
            <a:r>
              <a:rPr lang="en-GB" sz="1000">
                <a:solidFill>
                  <a:schemeClr val="dk1"/>
                </a:solidFill>
              </a:rPr>
              <a:t>Emphasise on message → the 2 factors </a:t>
            </a:r>
            <a:endParaRPr sz="1000">
              <a:solidFill>
                <a:schemeClr val="dk1"/>
              </a:solidFill>
            </a:endParaRPr>
          </a:p>
          <a:p>
            <a:pPr indent="0" lvl="0" marL="0" rtl="0" algn="l">
              <a:spcBef>
                <a:spcPts val="0"/>
              </a:spcBef>
              <a:spcAft>
                <a:spcPts val="0"/>
              </a:spcAft>
              <a:buClr>
                <a:schemeClr val="dk1"/>
              </a:buClr>
              <a:buSzPts val="1100"/>
              <a:buFont typeface="Arial"/>
              <a:buNone/>
            </a:pPr>
            <a:r>
              <a:rPr lang="en-GB" sz="1000">
                <a:solidFill>
                  <a:schemeClr val="dk1"/>
                </a:solidFill>
              </a:rPr>
              <a:t>Reason 1 of zooming into India</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GB" sz="1000">
                <a:solidFill>
                  <a:schemeClr val="dk1"/>
                </a:solidFill>
              </a:rPr>
              <a:t>Sea Level Rising: Projection until 2100</a:t>
            </a:r>
            <a:endParaRPr sz="1000">
              <a:solidFill>
                <a:schemeClr val="dk1"/>
              </a:solidFill>
            </a:endParaRPr>
          </a:p>
          <a:p>
            <a:pPr indent="-292100" lvl="1" marL="914400" rtl="0" algn="l">
              <a:spcBef>
                <a:spcPts val="0"/>
              </a:spcBef>
              <a:spcAft>
                <a:spcPts val="0"/>
              </a:spcAft>
              <a:buClr>
                <a:schemeClr val="dk1"/>
              </a:buClr>
              <a:buSzPts val="1000"/>
              <a:buFont typeface="Arial"/>
              <a:buChar char="○"/>
            </a:pPr>
            <a:r>
              <a:rPr lang="en-GB" sz="1000">
                <a:solidFill>
                  <a:schemeClr val="dk1"/>
                </a:solidFill>
              </a:rPr>
              <a:t>The highest changes is observed in North and western tropical Indian Ocean and western pacfic region</a:t>
            </a:r>
            <a:endParaRPr sz="1000">
              <a:solidFill>
                <a:schemeClr val="dk1"/>
              </a:solidFill>
            </a:endParaRPr>
          </a:p>
          <a:p>
            <a:pPr indent="-292100" lvl="1" marL="914400" rtl="0" algn="l">
              <a:spcBef>
                <a:spcPts val="200"/>
              </a:spcBef>
              <a:spcAft>
                <a:spcPts val="200"/>
              </a:spcAft>
              <a:buClr>
                <a:schemeClr val="dk1"/>
              </a:buClr>
              <a:buSzPts val="1000"/>
              <a:buFont typeface="Arial"/>
              <a:buChar char="○"/>
            </a:pPr>
            <a:r>
              <a:rPr lang="en-GB" sz="1000">
                <a:solidFill>
                  <a:schemeClr val="dk1"/>
                </a:solidFill>
              </a:rPr>
              <a:t>Mean sea-level change of about 0.25–0.3 mm</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2ea5fedc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2ea5fedc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 our research and modeling were funnelled into these two charts. These are equations for damage/annual GDP of a country for each CAT of a typhoon. The way we calculated this equation was through scraping damage data on historical cyclones. We calculated the percentage impact to GDP for each of the cyclones we researched on and then we averaged them out by category to get the average damage caused by cyclones in each category.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Source: </a:t>
            </a:r>
            <a:r>
              <a:rPr lang="en-GB" u="sng">
                <a:solidFill>
                  <a:schemeClr val="hlink"/>
                </a:solidFill>
                <a:hlinkClick r:id="rId2"/>
              </a:rPr>
              <a:t>https://climada-python.readthedocs.io/en/stable/tutorial/climada_entity_LitPop.html</a:t>
            </a:r>
            <a:r>
              <a:rPr lang="en-GB"/>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Since GDP is a measure of the goods and services produced in the country and Produced capital is the machinery, buildings and equipment in which these goods and services are produced, we feel that an estimated impact to GDP will be a good estimate for produced capital as well.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X-axis: category</a:t>
            </a:r>
            <a:endParaRPr/>
          </a:p>
          <a:p>
            <a:pPr indent="0" lvl="0" marL="0" rtl="0" algn="l">
              <a:spcBef>
                <a:spcPts val="0"/>
              </a:spcBef>
              <a:spcAft>
                <a:spcPts val="0"/>
              </a:spcAft>
              <a:buNone/>
            </a:pPr>
            <a:r>
              <a:rPr lang="en-GB"/>
              <a:t>Y-axis: percentage damage = damage/annual GDP (by category)</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a162f82045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a162f8204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exposure of assets data from climada and distribute produced capital value proportionally</a:t>
            </a:r>
            <a:endParaRPr/>
          </a:p>
          <a:p>
            <a:pPr indent="0" lvl="0" marL="0" rtl="0" algn="l">
              <a:spcBef>
                <a:spcPts val="0"/>
              </a:spcBef>
              <a:spcAft>
                <a:spcPts val="0"/>
              </a:spcAft>
              <a:buNone/>
            </a:pPr>
            <a:r>
              <a:rPr lang="en-GB"/>
              <a:t>Choose percentage from previous table based on category</a:t>
            </a:r>
            <a:endParaRPr/>
          </a:p>
          <a:p>
            <a:pPr indent="0" lvl="0" marL="0" rtl="0" algn="l">
              <a:spcBef>
                <a:spcPts val="0"/>
              </a:spcBef>
              <a:spcAft>
                <a:spcPts val="0"/>
              </a:spcAft>
              <a:buNone/>
            </a:pPr>
            <a:r>
              <a:rPr lang="en-GB"/>
              <a:t>Multiple percentage with value for prefecture </a:t>
            </a:r>
            <a:endParaRPr/>
          </a:p>
          <a:p>
            <a:pPr indent="0" lvl="0" marL="0" rtl="0" algn="l">
              <a:spcBef>
                <a:spcPts val="0"/>
              </a:spcBef>
              <a:spcAft>
                <a:spcPts val="0"/>
              </a:spcAft>
              <a:buNone/>
            </a:pPr>
            <a:r>
              <a:rPr lang="en-GB"/>
              <a:t>Add all prefecture values </a:t>
            </a:r>
            <a:endParaRPr/>
          </a:p>
          <a:p>
            <a:pPr indent="0" lvl="0" marL="0" rtl="0" algn="l">
              <a:spcBef>
                <a:spcPts val="0"/>
              </a:spcBef>
              <a:spcAft>
                <a:spcPts val="0"/>
              </a:spcAft>
              <a:buNone/>
            </a:pPr>
            <a:r>
              <a:rPr lang="en-GB"/>
              <a:t>Total damage !!</a:t>
            </a:r>
            <a:endParaRPr/>
          </a:p>
          <a:p>
            <a:pPr indent="0" lvl="0" marL="0" rtl="0" algn="l">
              <a:spcBef>
                <a:spcPts val="0"/>
              </a:spcBef>
              <a:spcAft>
                <a:spcPts val="0"/>
              </a:spcAft>
              <a:buNone/>
            </a:pPr>
            <a:r>
              <a:rPr lang="en-GB"/>
              <a:t>PC damage per prefecture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Since GDP is a measure of the goods and services produced in the country and Produced capital is the machinery, buildings and equipment in which these goods and services are produced, we feel that an estimated impact to GDP will be a good estimate for produced capital as well.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2ea5fedc9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2ea5fedc9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a:t>
            </a:r>
            <a:r>
              <a:rPr lang="en-GB"/>
              <a:t>mentioned</a:t>
            </a:r>
            <a:r>
              <a:rPr lang="en-GB"/>
              <a:t> the blue line indicates our current impact function and the orange line is what we predict will be the damage function 30-50 years from now due to the effects of climate change. </a:t>
            </a:r>
            <a:r>
              <a:rPr lang="en-GB">
                <a:solidFill>
                  <a:schemeClr val="dk1"/>
                </a:solidFill>
              </a:rPr>
              <a:t>We have plotted the estimated projection of damages for the future based on our understanding from the research we have conducted. We will explain why in the next slide.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162f81e38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162f81e38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00">
                <a:solidFill>
                  <a:schemeClr val="dk1"/>
                </a:solidFill>
              </a:rPr>
              <a:t>Climate Change: </a:t>
            </a:r>
            <a:endParaRPr sz="9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Temperature of the sea is predicted to rise year on year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the greenhouse effect brings the upper atmosphere temperature higher</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Cyclone intensities are predicted to increase by up to 10% yearly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Government and financial institutions need to be aware of these models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They need to realise and visualize the correlation between the rising sea level and the damage done in the region.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Just a 7 year difference and a 0.31*c difference in temperature(</a:t>
            </a:r>
            <a:r>
              <a:rPr lang="en-GB" sz="1000" u="sng">
                <a:solidFill>
                  <a:schemeClr val="dk1"/>
                </a:solidFill>
                <a:hlinkClick r:id="rId2">
                  <a:extLst>
                    <a:ext uri="{A12FA001-AC4F-418D-AE19-62706E023703}">
                      <ahyp:hlinkClr val="tx"/>
                    </a:ext>
                  </a:extLst>
                </a:hlinkClick>
              </a:rPr>
              <a:t>link</a:t>
            </a:r>
            <a:r>
              <a:rPr lang="en-GB" sz="1000">
                <a:solidFill>
                  <a:schemeClr val="dk1"/>
                </a:solidFill>
              </a:rPr>
              <a:t>) caused USD$12.5billion difference in damages.</a:t>
            </a:r>
            <a:endParaRPr sz="1000">
              <a:solidFill>
                <a:schemeClr val="dk1"/>
              </a:solidFill>
            </a:endParaRPr>
          </a:p>
          <a:p>
            <a:pPr indent="-292100" lvl="0" marL="457200" rtl="0" algn="l">
              <a:lnSpc>
                <a:spcPct val="115000"/>
              </a:lnSpc>
              <a:spcBef>
                <a:spcPts val="0"/>
              </a:spcBef>
              <a:spcAft>
                <a:spcPts val="0"/>
              </a:spcAft>
              <a:buClr>
                <a:srgbClr val="1A5E8F"/>
              </a:buClr>
              <a:buSzPts val="1000"/>
              <a:buChar char="●"/>
            </a:pPr>
            <a:r>
              <a:rPr lang="en-GB" sz="1000">
                <a:solidFill>
                  <a:srgbClr val="1A5E8F"/>
                </a:solidFill>
              </a:rPr>
              <a:t>Partly due to the expansion of cities, population growth and the explosion of businesses and commerce, it's no doubt that climate change has increased a cyclone’s ability to devastate everything in its path. </a:t>
            </a:r>
            <a:endParaRPr sz="1000">
              <a:solidFill>
                <a:srgbClr val="1A5E8F"/>
              </a:solidFill>
            </a:endParaRPr>
          </a:p>
          <a:p>
            <a:pPr indent="-292100" lvl="0" marL="457200" rtl="0" algn="l">
              <a:lnSpc>
                <a:spcPct val="115000"/>
              </a:lnSpc>
              <a:spcBef>
                <a:spcPts val="0"/>
              </a:spcBef>
              <a:spcAft>
                <a:spcPts val="0"/>
              </a:spcAft>
              <a:buClr>
                <a:srgbClr val="1A5E8F"/>
              </a:buClr>
              <a:buSzPts val="1000"/>
              <a:buChar char="●"/>
            </a:pPr>
            <a:r>
              <a:rPr lang="en-GB" sz="1000">
                <a:solidFill>
                  <a:srgbClr val="1A5E8F"/>
                </a:solidFill>
              </a:rPr>
              <a:t>We need a dashboard to fully understand and visualise the impact of the future cyclones. </a:t>
            </a:r>
            <a:endParaRPr sz="1000">
              <a:solidFill>
                <a:srgbClr val="1A5E8F"/>
              </a:solidFill>
            </a:endParaRPr>
          </a:p>
          <a:p>
            <a:pPr indent="-292100" lvl="0" marL="457200" rtl="0" algn="l">
              <a:lnSpc>
                <a:spcPct val="115000"/>
              </a:lnSpc>
              <a:spcBef>
                <a:spcPts val="0"/>
              </a:spcBef>
              <a:spcAft>
                <a:spcPts val="0"/>
              </a:spcAft>
              <a:buClr>
                <a:srgbClr val="1A5E8F"/>
              </a:buClr>
              <a:buSzPts val="1000"/>
              <a:buChar char="●"/>
            </a:pPr>
            <a:r>
              <a:rPr lang="en-GB" sz="1000">
                <a:solidFill>
                  <a:srgbClr val="1A5E8F"/>
                </a:solidFill>
              </a:rPr>
              <a:t>This would help make informed decision when expecting a typhoon to hit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a162f82045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a162f82045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Financial Evaluation →  “</a:t>
            </a:r>
            <a:r>
              <a:rPr lang="en-GB" sz="1000"/>
              <a:t>Implication”: the content here is more like a use case/implication</a:t>
            </a:r>
            <a:endParaRPr sz="1000"/>
          </a:p>
          <a:p>
            <a:pPr indent="0" lvl="0" marL="0" rtl="0" algn="l">
              <a:spcBef>
                <a:spcPts val="0"/>
              </a:spcBef>
              <a:spcAft>
                <a:spcPts val="0"/>
              </a:spcAft>
              <a:buNone/>
            </a:pPr>
            <a:r>
              <a:t/>
            </a:r>
            <a:endParaRPr sz="1000"/>
          </a:p>
          <a:p>
            <a:pPr indent="-292100" lvl="0" marL="457200" rtl="0" algn="l">
              <a:lnSpc>
                <a:spcPct val="115000"/>
              </a:lnSpc>
              <a:spcBef>
                <a:spcPts val="0"/>
              </a:spcBef>
              <a:spcAft>
                <a:spcPts val="0"/>
              </a:spcAft>
              <a:buClr>
                <a:srgbClr val="000000"/>
              </a:buClr>
              <a:buSzPts val="1000"/>
              <a:buChar char="●"/>
            </a:pPr>
            <a:r>
              <a:rPr lang="en-GB" sz="1000"/>
              <a:t>Banks and financial institutions need to use visualisations to simulate and model more intense scenarios to predict the damages. </a:t>
            </a:r>
            <a:endParaRPr sz="1000"/>
          </a:p>
          <a:p>
            <a:pPr indent="0" lvl="0" marL="457200" rtl="0" algn="l">
              <a:lnSpc>
                <a:spcPct val="115000"/>
              </a:lnSpc>
              <a:spcBef>
                <a:spcPts val="0"/>
              </a:spcBef>
              <a:spcAft>
                <a:spcPts val="0"/>
              </a:spcAft>
              <a:buClr>
                <a:schemeClr val="dk1"/>
              </a:buClr>
              <a:buSzPts val="1100"/>
              <a:buFont typeface="Arial"/>
              <a:buNone/>
            </a:pPr>
            <a:r>
              <a:t/>
            </a:r>
            <a:endParaRPr sz="1000"/>
          </a:p>
          <a:p>
            <a:pPr indent="-292100" lvl="0" marL="457200" rtl="0" algn="l">
              <a:lnSpc>
                <a:spcPct val="115000"/>
              </a:lnSpc>
              <a:spcBef>
                <a:spcPts val="0"/>
              </a:spcBef>
              <a:spcAft>
                <a:spcPts val="0"/>
              </a:spcAft>
              <a:buClr>
                <a:srgbClr val="000000"/>
              </a:buClr>
              <a:buSzPts val="1000"/>
              <a:buChar char="●"/>
            </a:pPr>
            <a:r>
              <a:rPr lang="en-GB" sz="1000"/>
              <a:t>Preparation for higher liquidity risk and market risks </a:t>
            </a:r>
            <a:endParaRPr sz="1000"/>
          </a:p>
          <a:p>
            <a:pPr indent="0" lvl="0" marL="0" rtl="0" algn="l">
              <a:lnSpc>
                <a:spcPct val="115000"/>
              </a:lnSpc>
              <a:spcBef>
                <a:spcPts val="0"/>
              </a:spcBef>
              <a:spcAft>
                <a:spcPts val="0"/>
              </a:spcAft>
              <a:buClr>
                <a:schemeClr val="dk1"/>
              </a:buClr>
              <a:buSzPts val="1100"/>
              <a:buFont typeface="Arial"/>
              <a:buNone/>
            </a:pPr>
            <a:r>
              <a:t/>
            </a:r>
            <a:endParaRPr sz="1000"/>
          </a:p>
          <a:p>
            <a:pPr indent="-292100" lvl="0" marL="457200" rtl="0" algn="l">
              <a:lnSpc>
                <a:spcPct val="115000"/>
              </a:lnSpc>
              <a:spcBef>
                <a:spcPts val="0"/>
              </a:spcBef>
              <a:spcAft>
                <a:spcPts val="0"/>
              </a:spcAft>
              <a:buClr>
                <a:srgbClr val="000000"/>
              </a:buClr>
              <a:buSzPts val="1000"/>
              <a:buChar char="●"/>
            </a:pPr>
            <a:r>
              <a:rPr lang="en-GB" sz="1000"/>
              <a:t>For example, West bengal is the biggest producer of rice in india, second largest potato producer and owns 30% of the tea production in india. By being qualitative prepared, they would know to protect their investments and pull out of commitments in the bay area. </a:t>
            </a:r>
            <a:endParaRPr sz="1000"/>
          </a:p>
          <a:p>
            <a:pPr indent="0" lvl="0" marL="457200" rtl="0" algn="l">
              <a:lnSpc>
                <a:spcPct val="115000"/>
              </a:lnSpc>
              <a:spcBef>
                <a:spcPts val="0"/>
              </a:spcBef>
              <a:spcAft>
                <a:spcPts val="0"/>
              </a:spcAft>
              <a:buClr>
                <a:schemeClr val="dk1"/>
              </a:buClr>
              <a:buSzPts val="1100"/>
              <a:buFont typeface="Arial"/>
              <a:buNone/>
            </a:pPr>
            <a:r>
              <a:t/>
            </a:r>
            <a:endParaRPr sz="1000"/>
          </a:p>
          <a:p>
            <a:pPr indent="-292100" lvl="0" marL="457200" rtl="0" algn="l">
              <a:lnSpc>
                <a:spcPct val="115000"/>
              </a:lnSpc>
              <a:spcBef>
                <a:spcPts val="0"/>
              </a:spcBef>
              <a:spcAft>
                <a:spcPts val="0"/>
              </a:spcAft>
              <a:buClr>
                <a:srgbClr val="000000"/>
              </a:buClr>
              <a:buSzPts val="1000"/>
              <a:buChar char="●"/>
            </a:pPr>
            <a:r>
              <a:rPr lang="en-GB" sz="1000"/>
              <a:t>They could take advantage of the shortages in production of these food types and reinvest when the storm has passed.</a:t>
            </a:r>
            <a:endParaRPr sz="1000"/>
          </a:p>
          <a:p>
            <a:pPr indent="0" lvl="0" marL="0" rtl="0" algn="l">
              <a:spcBef>
                <a:spcPts val="0"/>
              </a:spcBef>
              <a:spcAft>
                <a:spcPts val="0"/>
              </a:spcAft>
              <a:buNone/>
            </a:pPr>
            <a:r>
              <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ad3a259e8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ad3a259e8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illustrate the point regarding market risk, we have taken the candlestick charts of the two biggest stock indexes in india and japan. On the right side we have the Nikkei 225 from japan. Each blue line represents a typhoon making landfall in japan this year between may till now. We calculated the avg daily change during each typhoon and it turned out to be about -1.5%. This phenomenon was also observed in NIFTY 50 the biggest stock index in India.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a162f82045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a162f82045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t>Hence to conclude, the point of this research is we need a application or a dashboard to </a:t>
            </a:r>
            <a:endParaRPr sz="900"/>
          </a:p>
          <a:p>
            <a:pPr indent="-285750" lvl="0" marL="457200" rtl="0" algn="l">
              <a:spcBef>
                <a:spcPts val="0"/>
              </a:spcBef>
              <a:spcAft>
                <a:spcPts val="0"/>
              </a:spcAft>
              <a:buSzPts val="900"/>
              <a:buAutoNum type="arabicPeriod"/>
            </a:pPr>
            <a:r>
              <a:rPr lang="en-GB" sz="900"/>
              <a:t>quantify our climate change research</a:t>
            </a:r>
            <a:endParaRPr sz="900"/>
          </a:p>
          <a:p>
            <a:pPr indent="-285750" lvl="0" marL="457200" rtl="0" algn="l">
              <a:spcBef>
                <a:spcPts val="0"/>
              </a:spcBef>
              <a:spcAft>
                <a:spcPts val="0"/>
              </a:spcAft>
              <a:buSzPts val="900"/>
              <a:buAutoNum type="arabicPeriod"/>
            </a:pPr>
            <a:r>
              <a:rPr lang="en-GB" sz="900"/>
              <a:t>Help CS prepare and predict damages and risk in the financial/</a:t>
            </a:r>
            <a:r>
              <a:rPr lang="en-GB" sz="900"/>
              <a:t>economic aspects </a:t>
            </a:r>
            <a:endParaRPr sz="900"/>
          </a:p>
          <a:p>
            <a:pPr indent="-285750" lvl="0" marL="457200" rtl="0" algn="l">
              <a:spcBef>
                <a:spcPts val="0"/>
              </a:spcBef>
              <a:spcAft>
                <a:spcPts val="0"/>
              </a:spcAft>
              <a:buSzPts val="900"/>
              <a:buAutoNum type="arabicPeriod"/>
            </a:pPr>
            <a:r>
              <a:rPr lang="en-GB" sz="900"/>
              <a:t>And learn from previous typhoon so that they can prepare for the next one</a:t>
            </a:r>
            <a:r>
              <a:rPr lang="en-GB" sz="900"/>
              <a: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Pt 2: Don’t go in-depth, briefly mention the </a:t>
            </a:r>
            <a:r>
              <a:rPr lang="en-GB" sz="900"/>
              <a:t>observation (macro level)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Climate Change: </a:t>
            </a:r>
            <a:endParaRPr sz="900"/>
          </a:p>
          <a:p>
            <a:pPr indent="-292100" lvl="0" marL="457200" rtl="0" algn="l">
              <a:lnSpc>
                <a:spcPct val="115000"/>
              </a:lnSpc>
              <a:spcBef>
                <a:spcPts val="0"/>
              </a:spcBef>
              <a:spcAft>
                <a:spcPts val="0"/>
              </a:spcAft>
              <a:buClr>
                <a:srgbClr val="000000"/>
              </a:buClr>
              <a:buSzPts val="1000"/>
              <a:buChar char="●"/>
            </a:pPr>
            <a:r>
              <a:rPr lang="en-GB" sz="1000"/>
              <a:t>Temperature of the sea is predicted to rise year on year </a:t>
            </a:r>
            <a:endParaRPr sz="1000"/>
          </a:p>
          <a:p>
            <a:pPr indent="-292100" lvl="0" marL="457200" rtl="0" algn="l">
              <a:lnSpc>
                <a:spcPct val="115000"/>
              </a:lnSpc>
              <a:spcBef>
                <a:spcPts val="0"/>
              </a:spcBef>
              <a:spcAft>
                <a:spcPts val="0"/>
              </a:spcAft>
              <a:buClr>
                <a:srgbClr val="000000"/>
              </a:buClr>
              <a:buSzPts val="1000"/>
              <a:buChar char="●"/>
            </a:pPr>
            <a:r>
              <a:rPr lang="en-GB" sz="1000"/>
              <a:t>the greenhouse effect brings the upper atmosphere temperature higher</a:t>
            </a:r>
            <a:endParaRPr sz="1000"/>
          </a:p>
          <a:p>
            <a:pPr indent="-292100" lvl="0" marL="457200" rtl="0" algn="l">
              <a:lnSpc>
                <a:spcPct val="115000"/>
              </a:lnSpc>
              <a:spcBef>
                <a:spcPts val="0"/>
              </a:spcBef>
              <a:spcAft>
                <a:spcPts val="0"/>
              </a:spcAft>
              <a:buClr>
                <a:srgbClr val="000000"/>
              </a:buClr>
              <a:buSzPts val="1000"/>
              <a:buChar char="●"/>
            </a:pPr>
            <a:r>
              <a:rPr lang="en-GB" sz="1000"/>
              <a:t>Cyclone intensities are predicted to increase by up to 10%. </a:t>
            </a:r>
            <a:endParaRPr sz="1000"/>
          </a:p>
          <a:p>
            <a:pPr indent="-292100" lvl="0" marL="457200" rtl="0" algn="l">
              <a:lnSpc>
                <a:spcPct val="115000"/>
              </a:lnSpc>
              <a:spcBef>
                <a:spcPts val="0"/>
              </a:spcBef>
              <a:spcAft>
                <a:spcPts val="0"/>
              </a:spcAft>
              <a:buClr>
                <a:srgbClr val="000000"/>
              </a:buClr>
              <a:buSzPts val="1000"/>
              <a:buChar char="●"/>
            </a:pPr>
            <a:r>
              <a:rPr lang="en-GB" sz="1000"/>
              <a:t>Government and financial institutions need to be aware of these models </a:t>
            </a:r>
            <a:endParaRPr sz="1000"/>
          </a:p>
          <a:p>
            <a:pPr indent="-292100" lvl="0" marL="457200" rtl="0" algn="l">
              <a:lnSpc>
                <a:spcPct val="115000"/>
              </a:lnSpc>
              <a:spcBef>
                <a:spcPts val="0"/>
              </a:spcBef>
              <a:spcAft>
                <a:spcPts val="0"/>
              </a:spcAft>
              <a:buClr>
                <a:srgbClr val="000000"/>
              </a:buClr>
              <a:buSzPts val="1000"/>
              <a:buChar char="●"/>
            </a:pPr>
            <a:r>
              <a:rPr lang="en-GB" sz="1000"/>
              <a:t>They need to realise and visualize the correlation between the rising sea level and the damage done in the region. </a:t>
            </a:r>
            <a:endParaRPr sz="1000"/>
          </a:p>
          <a:p>
            <a:pPr indent="-292100" lvl="0" marL="457200" rtl="0" algn="l">
              <a:lnSpc>
                <a:spcPct val="115000"/>
              </a:lnSpc>
              <a:spcBef>
                <a:spcPts val="0"/>
              </a:spcBef>
              <a:spcAft>
                <a:spcPts val="0"/>
              </a:spcAft>
              <a:buClr>
                <a:srgbClr val="000000"/>
              </a:buClr>
              <a:buSzPts val="1000"/>
              <a:buChar char="●"/>
            </a:pPr>
            <a:r>
              <a:rPr lang="en-GB" sz="1000"/>
              <a:t>Just a 7 year difference and a 0.31*c difference in temperature(</a:t>
            </a:r>
            <a:r>
              <a:rPr lang="en-GB" sz="1000" u="sng">
                <a:hlinkClick r:id="rId2"/>
              </a:rPr>
              <a:t>link</a:t>
            </a:r>
            <a:r>
              <a:rPr lang="en-GB" sz="1000"/>
              <a:t>) caused USD$12.5billion difference in damages.</a:t>
            </a:r>
            <a:endParaRPr sz="1000"/>
          </a:p>
          <a:p>
            <a:pPr indent="-292100" lvl="0" marL="457200" rtl="0" algn="l">
              <a:lnSpc>
                <a:spcPct val="115000"/>
              </a:lnSpc>
              <a:spcBef>
                <a:spcPts val="0"/>
              </a:spcBef>
              <a:spcAft>
                <a:spcPts val="0"/>
              </a:spcAft>
              <a:buClr>
                <a:schemeClr val="dk1"/>
              </a:buClr>
              <a:buSzPts val="1000"/>
              <a:buChar char="●"/>
            </a:pPr>
            <a:r>
              <a:rPr lang="en-GB" sz="1000">
                <a:solidFill>
                  <a:srgbClr val="1A5E8F"/>
                </a:solidFill>
              </a:rPr>
              <a:t>Partly due to the expansion of cities, population growth and the explosion of businesses and commerce, it's no doubt that climate change has increased a cyclone’s ability to devastate everything in its path. </a:t>
            </a:r>
            <a:endParaRPr sz="1000"/>
          </a:p>
          <a:p>
            <a:pPr indent="0" lvl="0" marL="0" rtl="0" algn="l">
              <a:spcBef>
                <a:spcPts val="0"/>
              </a:spcBef>
              <a:spcAft>
                <a:spcPts val="0"/>
              </a:spcAft>
              <a:buNone/>
            </a:pPr>
            <a:r>
              <a:rPr lang="en-GB"/>
              <a:t>FIN:</a:t>
            </a:r>
            <a:endParaRPr/>
          </a:p>
          <a:p>
            <a:pPr indent="-298450" lvl="0" marL="457200" rtl="0" algn="l">
              <a:lnSpc>
                <a:spcPct val="115000"/>
              </a:lnSpc>
              <a:spcBef>
                <a:spcPts val="0"/>
              </a:spcBef>
              <a:spcAft>
                <a:spcPts val="0"/>
              </a:spcAft>
              <a:buSzPts val="1100"/>
              <a:buChar char="●"/>
            </a:pPr>
            <a:r>
              <a:rPr lang="en-GB"/>
              <a:t>Banks and financial institutions need to use visualisations to simulate and model more intense scenarios to predict the damages. </a:t>
            </a:r>
            <a:endParaRPr/>
          </a:p>
          <a:p>
            <a:pPr indent="-298450" lvl="0" marL="457200" rtl="0" algn="l">
              <a:lnSpc>
                <a:spcPct val="115000"/>
              </a:lnSpc>
              <a:spcBef>
                <a:spcPts val="0"/>
              </a:spcBef>
              <a:spcAft>
                <a:spcPts val="0"/>
              </a:spcAft>
              <a:buSzPts val="1100"/>
              <a:buChar char="●"/>
            </a:pPr>
            <a:r>
              <a:rPr lang="en-GB"/>
              <a:t>They need to prepare for higher liquidity risk and market risks </a:t>
            </a:r>
            <a:endParaRPr/>
          </a:p>
          <a:p>
            <a:pPr indent="-298450" lvl="0" marL="457200" rtl="0" algn="l">
              <a:lnSpc>
                <a:spcPct val="115000"/>
              </a:lnSpc>
              <a:spcBef>
                <a:spcPts val="0"/>
              </a:spcBef>
              <a:spcAft>
                <a:spcPts val="0"/>
              </a:spcAft>
              <a:buSzPts val="1100"/>
              <a:buChar char="●"/>
            </a:pPr>
            <a:r>
              <a:rPr lang="en-GB"/>
              <a:t>For example, West bengal is the biggest producer of rice in india, second largest potato producer and owns 30% of the tea production in india. By being qualitative prepared, they would know to protect their investments and pull out of commitments in the bay area. </a:t>
            </a:r>
            <a:endParaRPr/>
          </a:p>
          <a:p>
            <a:pPr indent="-298450" lvl="0" marL="457200" rtl="0" algn="l">
              <a:lnSpc>
                <a:spcPct val="115000"/>
              </a:lnSpc>
              <a:spcBef>
                <a:spcPts val="0"/>
              </a:spcBef>
              <a:spcAft>
                <a:spcPts val="0"/>
              </a:spcAft>
              <a:buSzPts val="1100"/>
              <a:buChar char="●"/>
            </a:pPr>
            <a:r>
              <a:rPr lang="en-GB"/>
              <a:t>They could take advantage of the shortages in production of these food types and reinvest when the storm has passed.</a:t>
            </a:r>
            <a:endParaRPr/>
          </a:p>
          <a:p>
            <a:pPr indent="0" lvl="0" marL="0" rtl="0" algn="l">
              <a:spcBef>
                <a:spcPts val="0"/>
              </a:spcBef>
              <a:spcAft>
                <a:spcPts val="0"/>
              </a:spcAft>
              <a:buNone/>
            </a:pPr>
            <a:r>
              <a:rPr lang="en-GB"/>
              <a:t>History</a:t>
            </a:r>
            <a:endParaRPr/>
          </a:p>
          <a:p>
            <a:pPr indent="-298450" lvl="0" marL="457200" rtl="0" algn="l">
              <a:spcBef>
                <a:spcPts val="0"/>
              </a:spcBef>
              <a:spcAft>
                <a:spcPts val="0"/>
              </a:spcAft>
              <a:buSzPts val="1100"/>
              <a:buChar char="●"/>
            </a:pPr>
            <a:r>
              <a:rPr lang="en-GB"/>
              <a:t>Need  take a look at previous cyclones in Japan and India </a:t>
            </a:r>
            <a:endParaRPr/>
          </a:p>
          <a:p>
            <a:pPr indent="-298450" lvl="0" marL="457200" rtl="0" algn="l">
              <a:spcBef>
                <a:spcPts val="0"/>
              </a:spcBef>
              <a:spcAft>
                <a:spcPts val="0"/>
              </a:spcAft>
              <a:buSzPts val="1100"/>
              <a:buChar char="●"/>
            </a:pPr>
            <a:r>
              <a:rPr lang="en-GB"/>
              <a:t>Understand their paths and damages </a:t>
            </a:r>
            <a:endParaRPr/>
          </a:p>
          <a:p>
            <a:pPr indent="-298450" lvl="0" marL="457200" rtl="0" algn="l">
              <a:spcBef>
                <a:spcPts val="0"/>
              </a:spcBef>
              <a:spcAft>
                <a:spcPts val="0"/>
              </a:spcAft>
              <a:buSzPts val="1100"/>
              <a:buChar char="●"/>
            </a:pPr>
            <a:r>
              <a:rPr lang="en-GB"/>
              <a:t>Identify regions in the country that are the most vulnerable </a:t>
            </a:r>
            <a:endParaRPr/>
          </a:p>
          <a:p>
            <a:pPr indent="-298450" lvl="0" marL="457200" rtl="0" algn="l">
              <a:spcBef>
                <a:spcPts val="0"/>
              </a:spcBef>
              <a:spcAft>
                <a:spcPts val="0"/>
              </a:spcAft>
              <a:buSzPts val="1100"/>
              <a:buChar char="●"/>
            </a:pPr>
            <a:r>
              <a:rPr lang="en-GB"/>
              <a:t>Identify patterns to ramp up prevention efforts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Link to our application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a162f8218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a162f8218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17104d2b1_2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a17104d2b1_2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the agenda for today. (give them a few secs to read)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Parth 1- 35</a:t>
            </a:r>
            <a:endParaRPr/>
          </a:p>
          <a:p>
            <a:pPr indent="0" lvl="0" marL="0" rtl="0" algn="l">
              <a:spcBef>
                <a:spcPts val="0"/>
              </a:spcBef>
              <a:spcAft>
                <a:spcPts val="0"/>
              </a:spcAft>
              <a:buNone/>
            </a:pPr>
            <a:r>
              <a:rPr lang="en-GB"/>
              <a:t>Jiayu 37-47</a:t>
            </a:r>
            <a:endParaRPr/>
          </a:p>
          <a:p>
            <a:pPr indent="0" lvl="0" marL="0" rtl="0" algn="l">
              <a:spcBef>
                <a:spcPts val="0"/>
              </a:spcBef>
              <a:spcAft>
                <a:spcPts val="0"/>
              </a:spcAft>
              <a:buNone/>
            </a:pPr>
            <a:r>
              <a:rPr lang="en-GB">
                <a:solidFill>
                  <a:schemeClr val="dk1"/>
                </a:solidFill>
              </a:rPr>
              <a:t>Cedrick 48-57</a:t>
            </a:r>
            <a:endParaRPr/>
          </a:p>
          <a:p>
            <a:pPr indent="0" lvl="0" marL="0" rtl="0" algn="l">
              <a:spcBef>
                <a:spcPts val="0"/>
              </a:spcBef>
              <a:spcAft>
                <a:spcPts val="0"/>
              </a:spcAft>
              <a:buNone/>
            </a:pPr>
            <a:r>
              <a:rPr lang="en-GB">
                <a:solidFill>
                  <a:schemeClr val="dk1"/>
                </a:solidFill>
              </a:rPr>
              <a:t>Christine 58-66</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Xiao Wei 67-75</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Shivika 76-84</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3361a143b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3361a143b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a17104d2b1_2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a17104d2b1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hope you have enjoyed our pitch video. I’ll now be walking you through our solution approach to get a better understanding of how our application works.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162f82045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162f82045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proposed solution enables users to </a:t>
            </a:r>
            <a:endParaRPr/>
          </a:p>
          <a:p>
            <a:pPr indent="-298450" lvl="0" marL="457200" rtl="0" algn="l">
              <a:spcBef>
                <a:spcPts val="0"/>
              </a:spcBef>
              <a:spcAft>
                <a:spcPts val="0"/>
              </a:spcAft>
              <a:buSzPts val="1100"/>
              <a:buAutoNum type="arabicPeriod"/>
            </a:pPr>
            <a:r>
              <a:rPr lang="en-GB"/>
              <a:t>Visualise historic cyclone paths and the damages incurred</a:t>
            </a:r>
            <a:endParaRPr/>
          </a:p>
          <a:p>
            <a:pPr indent="-298450" lvl="0" marL="457200" rtl="0" algn="l">
              <a:spcBef>
                <a:spcPts val="0"/>
              </a:spcBef>
              <a:spcAft>
                <a:spcPts val="0"/>
              </a:spcAft>
              <a:buSzPts val="1100"/>
              <a:buAutoNum type="arabicPeriod"/>
            </a:pPr>
            <a:r>
              <a:rPr lang="en-GB"/>
              <a:t>Simulate cyclones and assess their damages</a:t>
            </a:r>
            <a:endParaRPr/>
          </a:p>
          <a:p>
            <a:pPr indent="-298450" lvl="0" marL="457200" rtl="0" algn="l">
              <a:spcBef>
                <a:spcPts val="0"/>
              </a:spcBef>
              <a:spcAft>
                <a:spcPts val="0"/>
              </a:spcAft>
              <a:buSzPts val="1100"/>
              <a:buAutoNum type="arabicPeriod"/>
            </a:pPr>
            <a:r>
              <a:rPr lang="en-GB"/>
              <a:t>Assess the impact of climate change on frequency of cyclones </a:t>
            </a:r>
            <a:endParaRPr/>
          </a:p>
          <a:p>
            <a:pPr indent="-298450" lvl="0" marL="457200" rtl="0" algn="l">
              <a:spcBef>
                <a:spcPts val="0"/>
              </a:spcBef>
              <a:spcAft>
                <a:spcPts val="0"/>
              </a:spcAft>
              <a:buSzPts val="1100"/>
              <a:buAutoNum type="arabicPeriod"/>
            </a:pPr>
            <a:r>
              <a:rPr lang="en-GB"/>
              <a:t>And easily view asset spread across the country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a2ea5fedc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a2ea5fedc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application contains 5 main components whereby users would be able to </a:t>
            </a:r>
            <a:endParaRPr/>
          </a:p>
          <a:p>
            <a:pPr indent="-298450" lvl="0" marL="457200" rtl="0" algn="l">
              <a:spcBef>
                <a:spcPts val="0"/>
              </a:spcBef>
              <a:spcAft>
                <a:spcPts val="0"/>
              </a:spcAft>
              <a:buSzPts val="1100"/>
              <a:buAutoNum type="arabicPeriod"/>
            </a:pPr>
            <a:r>
              <a:rPr lang="en-GB"/>
              <a:t>View historical typhoon counts - total and category counts, upon selection of the year</a:t>
            </a:r>
            <a:endParaRPr/>
          </a:p>
          <a:p>
            <a:pPr indent="-298450" lvl="0" marL="457200" rtl="0" algn="l">
              <a:spcBef>
                <a:spcPts val="0"/>
              </a:spcBef>
              <a:spcAft>
                <a:spcPts val="0"/>
              </a:spcAft>
              <a:buSzPts val="1100"/>
              <a:buAutoNum type="arabicPeriod"/>
            </a:pPr>
            <a:r>
              <a:rPr lang="en-GB"/>
              <a:t>View asset values of individual prefectures as well as the overall asset value spread across Japan </a:t>
            </a:r>
            <a:endParaRPr/>
          </a:p>
          <a:p>
            <a:pPr indent="-298450" lvl="0" marL="457200" rtl="0" algn="l">
              <a:spcBef>
                <a:spcPts val="0"/>
              </a:spcBef>
              <a:spcAft>
                <a:spcPts val="0"/>
              </a:spcAft>
              <a:buSzPts val="1100"/>
              <a:buAutoNum type="arabicPeriod"/>
            </a:pPr>
            <a:r>
              <a:rPr lang="en-GB"/>
              <a:t>Users are able to visualize paths of historical typhoons and the corresponding damages caused in USD with the year, prefecture and categories as the main identifiers</a:t>
            </a:r>
            <a:endParaRPr/>
          </a:p>
          <a:p>
            <a:pPr indent="-298450" lvl="0" marL="457200" rtl="0" algn="l">
              <a:spcBef>
                <a:spcPts val="0"/>
              </a:spcBef>
              <a:spcAft>
                <a:spcPts val="0"/>
              </a:spcAft>
              <a:buSzPts val="1100"/>
              <a:buAutoNum type="arabicPeriod"/>
            </a:pPr>
            <a:r>
              <a:rPr lang="en-GB"/>
              <a:t>The visualisation of environmental factors and typhoon counts with the addition and removal of prefectures allows identification of plausible trends</a:t>
            </a:r>
            <a:endParaRPr/>
          </a:p>
          <a:p>
            <a:pPr indent="-298450" lvl="0" marL="457200" rtl="0" algn="l">
              <a:spcBef>
                <a:spcPts val="0"/>
              </a:spcBef>
              <a:spcAft>
                <a:spcPts val="0"/>
              </a:spcAft>
              <a:buSzPts val="1100"/>
              <a:buAutoNum type="arabicPeriod"/>
            </a:pPr>
            <a:r>
              <a:rPr lang="en-GB"/>
              <a:t>Users can visualise simulated typhoon counts and the projected damage caused upon selection of coordinates on the map</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a2ea5fedc9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a2ea5fedc9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better understand the entire user experience of our application, we have prepared the following user scenarios.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a2ea5fedc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a2ea5fed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To view historical typhoon counts based on their years, users can</a:t>
            </a:r>
            <a:endParaRPr/>
          </a:p>
          <a:p>
            <a:pPr indent="-298450" lvl="0" marL="457200" rtl="0" algn="l">
              <a:spcBef>
                <a:spcPts val="0"/>
              </a:spcBef>
              <a:spcAft>
                <a:spcPts val="0"/>
              </a:spcAft>
              <a:buSzPts val="1100"/>
              <a:buAutoNum type="arabicPeriod"/>
            </a:pPr>
            <a:r>
              <a:rPr lang="en-GB"/>
              <a:t>Select the year from the dropdown list</a:t>
            </a:r>
            <a:endParaRPr/>
          </a:p>
          <a:p>
            <a:pPr indent="-298450" lvl="0" marL="457200" rtl="0" algn="l">
              <a:spcBef>
                <a:spcPts val="0"/>
              </a:spcBef>
              <a:spcAft>
                <a:spcPts val="0"/>
              </a:spcAft>
              <a:buSzPts val="1100"/>
              <a:buAutoNum type="arabicPeriod"/>
            </a:pPr>
            <a:r>
              <a:rPr lang="en-GB"/>
              <a:t>The overall typhoon count as well as the count for the respective categories are then returned</a:t>
            </a:r>
            <a:endParaRPr/>
          </a:p>
          <a:p>
            <a:pPr indent="-298450" lvl="0" marL="457200" rtl="0" algn="l">
              <a:spcBef>
                <a:spcPts val="0"/>
              </a:spcBef>
              <a:spcAft>
                <a:spcPts val="0"/>
              </a:spcAft>
              <a:buSzPts val="1100"/>
              <a:buAutoNum type="arabicPeriod"/>
            </a:pPr>
            <a:r>
              <a:rPr lang="en-GB"/>
              <a:t>Our dashboard then displays the counts for users to view</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a2ea5fedc9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a2ea5fedc9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For the visualisation of historical typhoon paths</a:t>
            </a:r>
            <a:endParaRPr>
              <a:solidFill>
                <a:schemeClr val="dk1"/>
              </a:solidFill>
            </a:endParaRPr>
          </a:p>
          <a:p>
            <a:pPr indent="0" lvl="0" marL="0" rtl="0" algn="l">
              <a:spcBef>
                <a:spcPts val="0"/>
              </a:spcBef>
              <a:spcAft>
                <a:spcPts val="0"/>
              </a:spcAft>
              <a:buNone/>
            </a:pPr>
            <a:r>
              <a:rPr lang="en-GB">
                <a:solidFill>
                  <a:schemeClr val="dk1"/>
                </a:solidFill>
              </a:rPr>
              <a:t>Users select the year and the typhoons for that year are being fetched. A visualisation of the typhoons and their respective paths based on the year selected is then returned. Upon selection of the prefecture and category from the dropdown list, the ID for the specific typhoon is retrieved and the path is being generated along with the total damage caused recorded in USD.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a2ea5fedc9_6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a2ea5fedc9_6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 visualise asset values, users can hover over the map of Japan, whereby the ID of the prefectures and their corresponding assets values are being fetched and rendered on the map with the aid of the tooltip.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a2ea5fedc9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a2ea5fedc9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Moving on, Users are also able to visualise the correlation between typhoon counts and environmental factors.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By adding and dropping the prefectures from the existing list, the average temperature as well as the average precipitation is being processed and the visualisation for the temperature and precipitation of the selected prefectures are being plotted against the typhoon counts for Japan.The dashboard then renders the visualisation on the page for users for potential identification of trends and relationships between the environmental factors as well as the occurrence and frequency of typhoons.</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a2ea5fedc9_1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a2ea5fedc9_1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Our simulation of typhoons invokes the utilisation of the Web API BigData Cloud.</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Users can select respective coordinates on the map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And our dashboard renders the visualisation of the points and plots out the path formed from the selected points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The selection of ‘simulate damages’ button triggers the sending of the selected coordinates to our python backend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A request containing the latitude and </a:t>
            </a:r>
            <a:r>
              <a:rPr lang="en-GB">
                <a:solidFill>
                  <a:schemeClr val="dk1"/>
                </a:solidFill>
              </a:rPr>
              <a:t>longitude</a:t>
            </a:r>
            <a:r>
              <a:rPr lang="en-GB">
                <a:solidFill>
                  <a:schemeClr val="dk1"/>
                </a:solidFill>
              </a:rPr>
              <a:t> of the selected coordinates is sent and reverse geocoding is executed to translate all these coordinates to their corresponding prefectures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Our backend is then able to make use of these prefectures to render the total damages caused</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The overall damage for the plotted typhoon is then displayed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Now i’ll be passing my time over to Cedrick to share more about our solution models.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a17104d2b1_2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a17104d2b1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let’s start off with an overview of what the whole project is related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ad3a259e8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ad3a259e8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and after screenshots of what we did for the app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ad3a259e8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ad3a259e86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this is to visualise the recent cyclones and regional impact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ad3a259e86_4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ad3a259e86_4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user can also export all these data for reference. Last but not least, the user can also simulate a cyclone by selecting the inputs. More details about our UI will be explained later in the technical part. Now I will pass my time to Christine.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a162f82045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a162f82045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a162f8204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a162f8204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Climada - data processing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ad4496c91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ad4496c91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Python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Power BI</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a3361a143b_3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a3361a143b_3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a3361a143b_3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a3361a143b_3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ad4496c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ad4496c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ad4496c91e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ad4496c91e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GB">
                <a:solidFill>
                  <a:schemeClr val="dk1"/>
                </a:solidFill>
              </a:rPr>
              <a:t>Translation of coordinates to specific prefectures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Some data challenges we have encountered along the way </a:t>
            </a:r>
            <a:endParaRPr>
              <a:solidFill>
                <a:schemeClr val="dk1"/>
              </a:solidFill>
            </a:endParaRPr>
          </a:p>
          <a:p>
            <a:pPr indent="0" lvl="0" marL="0" rtl="0" algn="l">
              <a:spcBef>
                <a:spcPts val="0"/>
              </a:spcBef>
              <a:spcAft>
                <a:spcPts val="0"/>
              </a:spcAft>
              <a:buNone/>
            </a:pPr>
            <a:r>
              <a:rPr lang="en-GB">
                <a:solidFill>
                  <a:schemeClr val="dk1"/>
                </a:solidFill>
              </a:rPr>
              <a:t>Large datasets - </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unable to get same amount of data for some metrics → inability to properly note down everything due to missing values</a:t>
            </a:r>
            <a:endParaRPr>
              <a:solidFill>
                <a:schemeClr val="dk1"/>
              </a:solidFill>
            </a:endParaRPr>
          </a:p>
          <a:p>
            <a:pPr indent="-298450" lvl="0" marL="457200" rtl="0" algn="l">
              <a:spcBef>
                <a:spcPts val="0"/>
              </a:spcBef>
              <a:spcAft>
                <a:spcPts val="0"/>
              </a:spcAft>
              <a:buClr>
                <a:schemeClr val="dk1"/>
              </a:buClr>
              <a:buSzPts val="1100"/>
              <a:buAutoNum type="arabicPeriod"/>
            </a:pPr>
            <a:r>
              <a:rPr lang="en-GB">
                <a:solidFill>
                  <a:schemeClr val="dk1"/>
                </a:solidFill>
              </a:rPr>
              <a:t>Long time needed to load and process all the data due to its large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Working with very niche datasets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Manual Data Cleaning and pre-processing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Had to gather qualitative data separately in order to tweak country-specific functions such as the impact function that we are working 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540c31d544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40c31d544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Our project surrounds the problem statement: What is the impact of typhoons to the economy under the effects of climate change?</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ad4496c91e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ad4496c91e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1A5E8F"/>
              </a:solidFill>
            </a:endParaRPr>
          </a:p>
          <a:p>
            <a:pPr indent="-298450" lvl="0" marL="457200" rtl="0" algn="l">
              <a:spcBef>
                <a:spcPts val="0"/>
              </a:spcBef>
              <a:spcAft>
                <a:spcPts val="0"/>
              </a:spcAft>
              <a:buSzPts val="1100"/>
              <a:buAutoNum type="arabicPeriod"/>
            </a:pPr>
            <a:r>
              <a:rPr lang="en-GB"/>
              <a:t>Issues with solution architecture: Unfamiliarity with the different frameworks has led us to </a:t>
            </a:r>
            <a:endParaRPr/>
          </a:p>
          <a:p>
            <a:pPr indent="-298450" lvl="0" marL="457200" rtl="0" algn="l">
              <a:spcBef>
                <a:spcPts val="0"/>
              </a:spcBef>
              <a:spcAft>
                <a:spcPts val="0"/>
              </a:spcAft>
              <a:buSzPts val="1100"/>
              <a:buAutoNum type="arabicPeriod"/>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a3361a143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a3361a143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a17104d2b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a17104d2b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Cedrick. </a:t>
            </a:r>
            <a:r>
              <a:rPr lang="en-GB" sz="1200">
                <a:solidFill>
                  <a:srgbClr val="202124"/>
                </a:solidFill>
                <a:highlight>
                  <a:srgbClr val="FFFFFF"/>
                </a:highlight>
              </a:rPr>
              <a:t>The next thing that we have done is to conduct UAT where we want to ensure that the application is able to perform the required functionalities in real world context.</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a17104d2b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a17104d2b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goal was to conduct UAT with at least 15 users to verify that the web application is usable from their perspective as well as to identify and resolve any bottlenecks in completing the tasks.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a3361a143b_3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a3361a143b_3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Moving on, these are some of the goals that the application aims to provide. Visualise historical typhoons based on various categories, Simulate typhoons, view damage asset values based on prefectures, identify prefectures based on their frequency count and typhoons occurrence in relation to average temperature and precipitation.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a17104d2b1_2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a17104d2b1_2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just a few pictures of our users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a2ea5fedc9_4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a2ea5fedc9_4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conducted 2 rounds of UAT. We had 22 users in total for the 1st UAT. Based on the results, we have only 10 users that made it to the end with all the correct answers and the average time taken for them </a:t>
            </a:r>
            <a:r>
              <a:rPr lang="en-GB"/>
              <a:t>to complete all 8 tasks is approximately 10 minutes.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a2ea5fed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a2ea5fed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top of that, we also gathered insights from the tester’s feedback. Some of the common words mentioned were “difficult”, confusing”, “cannot find”. The testers in general find it confusing and hard to use due to the absence of labels and titles on the charts. After filtering out all the improvements that testers suggested, we have derived at the top 3 priority changes the team aims to improve on. 1. Adding of labels and titles on the all the visualisations. 2. Having proper segmentations and 3. Locking japan on the map for simulation to better present on the overall application.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ad3a259e86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ad3a259e86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Keeping in mind all the feedbacks from the testers, </a:t>
            </a:r>
            <a:r>
              <a:rPr lang="en-GB">
                <a:solidFill>
                  <a:schemeClr val="dk1"/>
                </a:solidFill>
              </a:rPr>
              <a:t>the team undergo another round of refinement to improve the overall usability and aesthetics of the application. The first change we improved on was the adding of labels and titles for all the visualisations we had as seen on the after screenshot below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a3361a143b_3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a3361a143b_3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second change we made was having proper segmentations of the visualisations, putting related slides next to each other like the asset value scale on the map beside the asset value table. We have also increased the size of the map shown and the asset table, shifting down the chart on the temperature and precipitation to the segment at the bottom.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17104d2b1_2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17104d2b1_2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 motivation for CS and SMU team for this project came about from the need to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 understand how the changing climate would affect specific natural disasters.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To  know how the effects of typhoons and its risks could be managed.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And lastly to project damages for typhoons in the future.</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a3361a143b_3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a3361a143b_3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third change we made was fixing the area of Japan on the map for the simulation. More details will be covered in the live demo by cedrick in a bit.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a2ea5fedc9_4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a2ea5fedc9_4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With the improvements made to the app, we bring the app to 15 new users and had a perfect completion rate! Average time taken to complete the tasks was also greatly reduced by approximately 3.5 minutes!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a2ea5fed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a2ea5fed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time round, we also received positive feedbacks from the testers mentioning that our application is easy to use and visualisations were clearly labelled with titles. They also mentioned that the application is intuitive and the damage projection was interesting.</a:t>
            </a:r>
            <a:endParaRPr/>
          </a:p>
          <a:p>
            <a:pPr indent="0" lvl="0" marL="0" rtl="0" algn="l">
              <a:spcBef>
                <a:spcPts val="0"/>
              </a:spcBef>
              <a:spcAft>
                <a:spcPts val="0"/>
              </a:spcAft>
              <a:buNone/>
            </a:pPr>
            <a:r>
              <a:rPr lang="en-GB"/>
              <a:t>With all these inputs from our testers, are you ready to explore our application? Cedrick pls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a2ea5fedc9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a2ea5fedc9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a17104d2b1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a17104d2b1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Cedrick, now I will move on to the project management.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a162f821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a162f821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During our Mid Terms, we had presented this slide as our project plan. We planned to finish the application by week 13 and focus on poster, report and this presentation for the rest of the weeks.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ad3a259e86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ad3a259e86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we spent week 11 to 13 on the additional </a:t>
            </a:r>
            <a:r>
              <a:rPr lang="en-GB"/>
              <a:t>research study</a:t>
            </a:r>
            <a:r>
              <a:rPr lang="en-GB"/>
              <a:t> while building the application. Week 13 was when we started our preparation for UAT and final </a:t>
            </a:r>
            <a:r>
              <a:rPr lang="en-GB"/>
              <a:t>presentation</a:t>
            </a:r>
            <a:r>
              <a:rPr lang="en-GB"/>
              <a:t>. We conducted our first round of UAT in Week 14 which was last week. And after we made the improvements based on user’s feedback, we conducted the second round of UAT. From next week onwards, we will be </a:t>
            </a:r>
            <a:r>
              <a:rPr lang="en-GB"/>
              <a:t>putting</a:t>
            </a:r>
            <a:r>
              <a:rPr lang="en-GB"/>
              <a:t> our time into our report and revising these slides for the CS </a:t>
            </a:r>
            <a:r>
              <a:rPr lang="en-GB"/>
              <a:t>presentation</a:t>
            </a:r>
            <a:r>
              <a:rPr lang="en-GB"/>
              <a:t> on 11 </a:t>
            </a:r>
            <a:r>
              <a:rPr lang="en-GB"/>
              <a:t>december.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ad4496c91e_0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ad4496c91e_0_2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Moving on to project management approach, we were having weekly scrum to update each other about the progress. But after mid term presentation, we decided to switched to 2 day sprints which increased our </a:t>
            </a:r>
            <a:r>
              <a:rPr lang="en-GB"/>
              <a:t>efficiency</a:t>
            </a:r>
            <a:r>
              <a:rPr lang="en-GB"/>
              <a:t>. With the team closely worked together, we were more focus on the tasks and able to solve problems as a team together. In this way, we were able to make sure that everyone is on the same page.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a17104d2b1_2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a17104d2b1_2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After midterms, we have also made some changes. In terms of scope</a:t>
            </a:r>
            <a:r>
              <a:rPr lang="en-GB" sz="1000"/>
              <a:t>, we shifted our focus from philippines to India and Japan with the reasons mentioned earlier. We also took feedback from CS seriously by also focusing on the research study suggested. And after looking into impact of climate change on typhoon and discussing it with our client, we decided to include climate change in both our research study and application.</a:t>
            </a:r>
            <a:endParaRPr sz="1000"/>
          </a:p>
          <a:p>
            <a:pPr indent="0" lvl="0" marL="0" rtl="0" algn="l">
              <a:spcBef>
                <a:spcPts val="0"/>
              </a:spcBef>
              <a:spcAft>
                <a:spcPts val="0"/>
              </a:spcAft>
              <a:buNone/>
            </a:pPr>
            <a:r>
              <a:rPr lang="en-GB" sz="1000"/>
              <a:t>Next, for architecture, </a:t>
            </a:r>
            <a:r>
              <a:rPr lang="en-GB" sz="1000">
                <a:solidFill>
                  <a:schemeClr val="dk1"/>
                </a:solidFill>
              </a:rPr>
              <a:t>initially, we wanted to create an application with front-end and back-end connected to a database, hence we had explored and played around with several different frameworks. However, due to the multiple shifts in the overall scope and focus, we have changed to creating a dashboard UI using plotly and dash. Instead of storing records, we have opted for the dashboard to make use of uploaded csv files for easy access and manipulation. </a:t>
            </a:r>
            <a:endParaRPr sz="1000">
              <a:solidFill>
                <a:schemeClr val="dk1"/>
              </a:solidFill>
            </a:endParaRPr>
          </a:p>
          <a:p>
            <a:pPr indent="0" lvl="0" marL="0" rtl="0" algn="l">
              <a:spcBef>
                <a:spcPts val="0"/>
              </a:spcBef>
              <a:spcAft>
                <a:spcPts val="0"/>
              </a:spcAft>
              <a:buNone/>
            </a:pPr>
            <a:r>
              <a:rPr lang="en-GB" sz="1000"/>
              <a:t>Lastly for the research study, we encountered many changes along the way due to data limitation.</a:t>
            </a:r>
            <a:endParaRPr sz="10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ad4496c91e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ad4496c91e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now moving on to stakeholder management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17104d0c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17104d0c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Our Focus was to work on countries in the APAC region. To narrow down the list, we decided we wanted only one developing and one developed country. So we also did our own research and came up with our own equation to list out the counties based on their vulnerabilities. To do so we used the country’s GDP, Population density, multiple governance indicators, average cyclone durations, and average Categories to generate a ranking.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Initially we had decided to focus on Japan as our developed country and Philippines as our Less Developed Country, but we switched Philippines with India soon afterwards. </a:t>
            </a:r>
            <a:endParaRPr/>
          </a:p>
          <a:p>
            <a:pPr indent="0" lvl="0" marL="0" rtl="0" algn="l">
              <a:lnSpc>
                <a:spcPct val="150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ad3a259e86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ad3a259e86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are the stakeholders. With Sile from CS, we meet about once a week to give him our updates and ask for suggestions and feedback on the </a:t>
            </a:r>
            <a:r>
              <a:rPr lang="en-GB"/>
              <a:t>direction of</a:t>
            </a:r>
            <a:r>
              <a:rPr lang="en-GB"/>
              <a:t> our project.</a:t>
            </a:r>
            <a:endParaRPr/>
          </a:p>
          <a:p>
            <a:pPr indent="0" lvl="0" marL="0" rtl="0" algn="l">
              <a:spcBef>
                <a:spcPts val="0"/>
              </a:spcBef>
              <a:spcAft>
                <a:spcPts val="0"/>
              </a:spcAft>
              <a:buNone/>
            </a:pPr>
            <a:r>
              <a:rPr lang="en-GB"/>
              <a:t>We also meet with our Professor Wang Hai weekly to show him the timeline on our progress and what we were working on</a:t>
            </a:r>
            <a:endParaRPr/>
          </a:p>
          <a:p>
            <a:pPr indent="0" lvl="0" marL="0" rtl="0" algn="l">
              <a:spcBef>
                <a:spcPts val="0"/>
              </a:spcBef>
              <a:spcAft>
                <a:spcPts val="0"/>
              </a:spcAft>
              <a:buNone/>
            </a:pPr>
            <a:r>
              <a:rPr lang="en-GB"/>
              <a:t>Lastly, within the team, we met a lot after the midterm presentation since we </a:t>
            </a:r>
            <a:r>
              <a:rPr lang="en-GB"/>
              <a:t>switched</a:t>
            </a:r>
            <a:r>
              <a:rPr lang="en-GB"/>
              <a:t> to a 2 day sprint approach</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ad4496c91e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ad4496c91e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for CS’s side, after the end of this semester, we will need to handover the application and research results including the listed items here. And this will be our handover process starting from the 11th december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Handover Checklist</a:t>
            </a:r>
            <a:endParaRPr/>
          </a:p>
          <a:p>
            <a:pPr indent="0" lvl="0" marL="0" rtl="0" algn="l">
              <a:spcBef>
                <a:spcPts val="0"/>
              </a:spcBef>
              <a:spcAft>
                <a:spcPts val="0"/>
              </a:spcAft>
              <a:buNone/>
            </a:pPr>
            <a:r>
              <a:rPr lang="en-GB"/>
              <a:t>Source code</a:t>
            </a:r>
            <a:endParaRPr/>
          </a:p>
          <a:p>
            <a:pPr indent="0" lvl="0" marL="0" rtl="0" algn="l">
              <a:spcBef>
                <a:spcPts val="0"/>
              </a:spcBef>
              <a:spcAft>
                <a:spcPts val="0"/>
              </a:spcAft>
              <a:buNone/>
            </a:pPr>
            <a:r>
              <a:rPr lang="en-GB"/>
              <a:t>User Server Set-up Guide</a:t>
            </a:r>
            <a:endParaRPr/>
          </a:p>
          <a:p>
            <a:pPr indent="0" lvl="0" marL="0" rtl="0" algn="l">
              <a:spcBef>
                <a:spcPts val="0"/>
              </a:spcBef>
              <a:spcAft>
                <a:spcPts val="0"/>
              </a:spcAft>
              <a:buNone/>
            </a:pPr>
            <a:r>
              <a:rPr lang="en-GB"/>
              <a:t>Metadata catalogue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a17104d2b1_2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a17104d2b1_2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ad4496c91e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ad4496c91e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ad3a259e86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ad3a259e86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teams X factors are threefold</a:t>
            </a:r>
            <a:endParaRPr/>
          </a:p>
          <a:p>
            <a:pPr indent="-298450" lvl="0" marL="457200" rtl="0" algn="l">
              <a:spcBef>
                <a:spcPts val="0"/>
              </a:spcBef>
              <a:spcAft>
                <a:spcPts val="0"/>
              </a:spcAft>
              <a:buSzPts val="1100"/>
              <a:buAutoNum type="arabicPeriod"/>
            </a:pPr>
            <a:r>
              <a:rPr lang="en-GB"/>
              <a:t>We are able to plot and </a:t>
            </a:r>
            <a:r>
              <a:rPr lang="en-GB"/>
              <a:t>simulate</a:t>
            </a:r>
            <a:r>
              <a:rPr lang="en-GB"/>
              <a:t> a </a:t>
            </a:r>
            <a:r>
              <a:rPr lang="en-GB"/>
              <a:t>typhoon</a:t>
            </a:r>
            <a:r>
              <a:rPr lang="en-GB"/>
              <a:t> on our </a:t>
            </a:r>
            <a:r>
              <a:rPr lang="en-GB"/>
              <a:t>dashboard. A feat nevertheless</a:t>
            </a:r>
            <a:endParaRPr/>
          </a:p>
          <a:p>
            <a:pPr indent="-298450" lvl="0" marL="457200" rtl="0" algn="l">
              <a:spcBef>
                <a:spcPts val="0"/>
              </a:spcBef>
              <a:spcAft>
                <a:spcPts val="0"/>
              </a:spcAft>
              <a:buSzPts val="1100"/>
              <a:buAutoNum type="arabicPeriod"/>
            </a:pPr>
            <a:r>
              <a:rPr lang="en-GB"/>
              <a:t>With our well researched models we are able to churn out a damages for a simulated typhoon, CS can use this feature to find the worst case scenario for an incoming typhoon </a:t>
            </a:r>
            <a:endParaRPr/>
          </a:p>
          <a:p>
            <a:pPr indent="-298450" lvl="0" marL="457200" rtl="0" algn="l">
              <a:spcBef>
                <a:spcPts val="0"/>
              </a:spcBef>
              <a:spcAft>
                <a:spcPts val="0"/>
              </a:spcAft>
              <a:buSzPts val="1100"/>
              <a:buAutoNum type="arabicPeriod"/>
            </a:pPr>
            <a:r>
              <a:rPr lang="en-GB"/>
              <a:t>Lastly our application is not hardcoded to just work in japan. As long the data is ready, it can work for any country.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Plotting of cyclone paths </a:t>
            </a:r>
            <a:endParaRPr/>
          </a:p>
          <a:p>
            <a:pPr indent="0" lvl="0" marL="0" rtl="0" algn="l">
              <a:spcBef>
                <a:spcPts val="0"/>
              </a:spcBef>
              <a:spcAft>
                <a:spcPts val="0"/>
              </a:spcAft>
              <a:buNone/>
            </a:pPr>
            <a:r>
              <a:rPr lang="en-GB"/>
              <a:t>Immediate generation of damage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https://docs.google.com/presentation/d/1q6deAYe8BKKOCAT-WQBmGq7FOmtBEGe7wp9jA4zRPdQ/edit#slide=id.g9c3bfb4fb4_2_1261</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ad4496c91e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ad4496c91e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ad3a259e86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ad3a259e86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benefits of app to CS</a:t>
            </a:r>
            <a:endParaRPr/>
          </a:p>
          <a:p>
            <a:pPr indent="0" lvl="0" marL="0" rtl="0" algn="l">
              <a:spcBef>
                <a:spcPts val="0"/>
              </a:spcBef>
              <a:spcAft>
                <a:spcPts val="0"/>
              </a:spcAft>
              <a:buNone/>
            </a:pPr>
            <a:r>
              <a:rPr lang="en-GB"/>
              <a:t>google.com/document/d/10U_Nn2TnRulQBtHMoJHJeNJ6duon40eNvWbl1nVdDio/edit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CS would like to analyse the spread of assets across the country. These assets include Human Capital, Produced Capital, Foreign Reserves. For our project we have focussed on Produced capital. Using this data they will be able to assess their trading position, which is also their lending position. Additionally, they will also be able to understand the market sentiment. By understanding the prefectures that are most affected, they can see which companies have their main operations there and hence will be able to assess their lending position with the company based on that. Lastly, they will manage the risk of future investments using the climate change data. Using our research study on India and the meteorological data given on the app they will be able to see the trend of climate change and make smart investments for the next decade.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a162f8218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a162f8218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is our swot analysis:</a:t>
            </a:r>
            <a:endParaRPr/>
          </a:p>
          <a:p>
            <a:pPr indent="0" lvl="0" marL="0" rtl="0" algn="l">
              <a:spcBef>
                <a:spcPts val="0"/>
              </a:spcBef>
              <a:spcAft>
                <a:spcPts val="0"/>
              </a:spcAft>
              <a:buNone/>
            </a:pPr>
            <a:r>
              <a:rPr lang="en-GB"/>
              <a:t>Our </a:t>
            </a:r>
            <a:r>
              <a:rPr lang="en-GB"/>
              <a:t>Strengths</a:t>
            </a:r>
            <a:r>
              <a:rPr lang="en-GB"/>
              <a:t> are:</a:t>
            </a:r>
            <a:endParaRPr/>
          </a:p>
          <a:p>
            <a:pPr indent="-298450" lvl="0" marL="457200" rtl="0" algn="l">
              <a:spcBef>
                <a:spcPts val="0"/>
              </a:spcBef>
              <a:spcAft>
                <a:spcPts val="0"/>
              </a:spcAft>
              <a:buSzPts val="1100"/>
              <a:buAutoNum type="arabicPeriod"/>
            </a:pPr>
            <a:r>
              <a:rPr lang="en-GB"/>
              <a:t>We have added information about every </a:t>
            </a:r>
            <a:r>
              <a:rPr lang="en-GB"/>
              <a:t>cyclone</a:t>
            </a:r>
            <a:r>
              <a:rPr lang="en-GB"/>
              <a:t> since (i </a:t>
            </a:r>
            <a:r>
              <a:rPr lang="en-GB"/>
              <a:t>don't</a:t>
            </a:r>
            <a:r>
              <a:rPr lang="en-GB"/>
              <a:t> know) till 2018. We have information about their paths, durations and damages </a:t>
            </a:r>
            <a:endParaRPr/>
          </a:p>
          <a:p>
            <a:pPr indent="-298450" lvl="0" marL="457200" rtl="0" algn="l">
              <a:spcBef>
                <a:spcPts val="0"/>
              </a:spcBef>
              <a:spcAft>
                <a:spcPts val="0"/>
              </a:spcAft>
              <a:buSzPts val="1100"/>
              <a:buAutoNum type="arabicPeriod"/>
            </a:pPr>
            <a:r>
              <a:rPr lang="en-GB"/>
              <a:t>Above that we also go into each </a:t>
            </a:r>
            <a:r>
              <a:rPr lang="en-GB"/>
              <a:t>prefecture</a:t>
            </a:r>
            <a:r>
              <a:rPr lang="en-GB"/>
              <a:t> or state in japan to show </a:t>
            </a:r>
            <a:r>
              <a:rPr lang="en-GB"/>
              <a:t>in depth</a:t>
            </a:r>
            <a:r>
              <a:rPr lang="en-GB"/>
              <a:t> an</a:t>
            </a:r>
            <a:r>
              <a:rPr lang="en-GB"/>
              <a:t>alysis about the damage caused by the typhon </a:t>
            </a:r>
            <a:endParaRPr/>
          </a:p>
          <a:p>
            <a:pPr indent="-298450" lvl="0" marL="457200" rtl="0" algn="l">
              <a:spcBef>
                <a:spcPts val="0"/>
              </a:spcBef>
              <a:spcAft>
                <a:spcPts val="0"/>
              </a:spcAft>
              <a:buSzPts val="1100"/>
              <a:buAutoNum type="arabicPeriod"/>
            </a:pPr>
            <a:r>
              <a:rPr lang="en-GB"/>
              <a:t>We also visualize overall typhoon damages, rainfall and temperature. Climate changes is also included into our models and charts</a:t>
            </a:r>
            <a:endParaRPr/>
          </a:p>
          <a:p>
            <a:pPr indent="0" lvl="0" marL="0" rtl="0" algn="l">
              <a:spcBef>
                <a:spcPts val="0"/>
              </a:spcBef>
              <a:spcAft>
                <a:spcPts val="0"/>
              </a:spcAft>
              <a:buNone/>
            </a:pPr>
            <a:r>
              <a:rPr lang="en-GB"/>
              <a:t>At the same time:</a:t>
            </a:r>
            <a:endParaRPr/>
          </a:p>
          <a:p>
            <a:pPr indent="-298450" lvl="0" marL="457200" rtl="0" algn="l">
              <a:spcBef>
                <a:spcPts val="0"/>
              </a:spcBef>
              <a:spcAft>
                <a:spcPts val="0"/>
              </a:spcAft>
              <a:buSzPts val="1100"/>
              <a:buAutoNum type="arabicPeriod"/>
            </a:pPr>
            <a:r>
              <a:rPr lang="en-GB"/>
              <a:t>Our application relies heavily on CLIMADA. Any problems with climada integration cases problems in our application. So down the road if any we are moving the application, and climada in incompatible. Our application will be incompatible </a:t>
            </a:r>
            <a:endParaRPr/>
          </a:p>
          <a:p>
            <a:pPr indent="-298450" lvl="0" marL="457200" rtl="0" algn="l">
              <a:spcBef>
                <a:spcPts val="0"/>
              </a:spcBef>
              <a:spcAft>
                <a:spcPts val="0"/>
              </a:spcAft>
              <a:buSzPts val="1100"/>
              <a:buAutoNum type="arabicPeriod"/>
            </a:pPr>
            <a:r>
              <a:rPr lang="en-GB"/>
              <a:t>Our data collection sources were from multiple different news sources and organisation. If there are inconsistencies in the data, our app will have those inconsistencies </a:t>
            </a:r>
            <a:endParaRPr/>
          </a:p>
          <a:p>
            <a:pPr indent="0" lvl="0" marL="0" rtl="0" algn="l">
              <a:spcBef>
                <a:spcPts val="0"/>
              </a:spcBef>
              <a:spcAft>
                <a:spcPts val="0"/>
              </a:spcAft>
              <a:buNone/>
            </a:pPr>
            <a:r>
              <a:rPr lang="en-GB"/>
              <a:t>We also face the biggest threat of CLIMADA os new patches and updates that might completely break our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on the bright side, CLIMADA has also made our application very comprehensive. While the devs continue to update climada, our application will also get better and more accurate. We also want to bank on this to improve our UI/UX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SWOT</a:t>
            </a:r>
            <a:endParaRPr/>
          </a:p>
          <a:p>
            <a:pPr indent="0" lvl="0" marL="0" rtl="0" algn="l">
              <a:spcBef>
                <a:spcPts val="0"/>
              </a:spcBef>
              <a:spcAft>
                <a:spcPts val="0"/>
              </a:spcAft>
              <a:buNone/>
            </a:pPr>
            <a:r>
              <a:rPr lang="en-GB"/>
              <a:t>Threat and opportunities to a certain extent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Opportunities:</a:t>
            </a:r>
            <a:endParaRPr/>
          </a:p>
          <a:p>
            <a:pPr indent="0" lvl="0" marL="0" rtl="0" algn="l">
              <a:spcBef>
                <a:spcPts val="0"/>
              </a:spcBef>
              <a:spcAft>
                <a:spcPts val="0"/>
              </a:spcAft>
              <a:buNone/>
            </a:pPr>
            <a:r>
              <a:rPr lang="en-GB"/>
              <a:t>Leverage on Climada </a:t>
            </a:r>
            <a:endParaRPr/>
          </a:p>
          <a:p>
            <a:pPr indent="0" lvl="0" marL="0" rtl="0" algn="l">
              <a:spcBef>
                <a:spcPts val="0"/>
              </a:spcBef>
              <a:spcAft>
                <a:spcPts val="0"/>
              </a:spcAft>
              <a:buNone/>
            </a:pPr>
            <a:r>
              <a:rPr lang="en-GB"/>
              <a:t>Build from it, increased usability, improve user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Threats:</a:t>
            </a:r>
            <a:endParaRPr/>
          </a:p>
          <a:p>
            <a:pPr indent="0" lvl="0" marL="0" rtl="0" algn="l">
              <a:spcBef>
                <a:spcPts val="0"/>
              </a:spcBef>
              <a:spcAft>
                <a:spcPts val="0"/>
              </a:spcAft>
              <a:buNone/>
            </a:pPr>
            <a:r>
              <a:rPr lang="en-GB"/>
              <a:t>Dependent on Climada </a:t>
            </a:r>
            <a:endParaRPr/>
          </a:p>
          <a:p>
            <a:pPr indent="0" lvl="0" marL="0" rtl="0" algn="l">
              <a:spcBef>
                <a:spcPts val="0"/>
              </a:spcBef>
              <a:spcAft>
                <a:spcPts val="0"/>
              </a:spcAft>
              <a:buNone/>
            </a:pPr>
            <a:r>
              <a:rPr lang="en-GB"/>
              <a:t>Improvements made on Climada: application no longer relevant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ad4496c91e_0_2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ad4496c91e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900">
                <a:solidFill>
                  <a:schemeClr val="dk1"/>
                </a:solidFill>
              </a:rPr>
              <a:t>Lets talk about future plans: </a:t>
            </a:r>
            <a:endParaRPr sz="900">
              <a:solidFill>
                <a:schemeClr val="dk1"/>
              </a:solidFill>
            </a:endParaRPr>
          </a:p>
          <a:p>
            <a:pPr indent="-285750" lvl="0" marL="457200" rtl="0" algn="l">
              <a:lnSpc>
                <a:spcPct val="115000"/>
              </a:lnSpc>
              <a:spcBef>
                <a:spcPts val="1200"/>
              </a:spcBef>
              <a:spcAft>
                <a:spcPts val="0"/>
              </a:spcAft>
              <a:buClr>
                <a:schemeClr val="dk1"/>
              </a:buClr>
              <a:buSzPts val="900"/>
              <a:buAutoNum type="arabicPeriod"/>
            </a:pPr>
            <a:r>
              <a:rPr lang="en-GB" sz="900">
                <a:solidFill>
                  <a:schemeClr val="dk1"/>
                </a:solidFill>
              </a:rPr>
              <a:t>We hope to add Indian Typhoon data and other </a:t>
            </a:r>
            <a:r>
              <a:rPr lang="en-GB" sz="900">
                <a:solidFill>
                  <a:schemeClr val="dk1"/>
                </a:solidFill>
              </a:rPr>
              <a:t>countries</a:t>
            </a:r>
            <a:r>
              <a:rPr lang="en-GB" sz="900">
                <a:solidFill>
                  <a:schemeClr val="dk1"/>
                </a:solidFill>
              </a:rPr>
              <a:t> data into the app to show </a:t>
            </a:r>
            <a:r>
              <a:rPr lang="en-GB" sz="900">
                <a:solidFill>
                  <a:schemeClr val="dk1"/>
                </a:solidFill>
              </a:rPr>
              <a:t>scalability</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GB" sz="900">
                <a:solidFill>
                  <a:schemeClr val="dk1"/>
                </a:solidFill>
              </a:rPr>
              <a:t>As mentioned we want to maybe help migrate the application into CS </a:t>
            </a:r>
            <a:r>
              <a:rPr lang="en-GB" sz="900">
                <a:solidFill>
                  <a:schemeClr val="dk1"/>
                </a:solidFill>
              </a:rPr>
              <a:t>architecture</a:t>
            </a:r>
            <a:r>
              <a:rPr lang="en-GB" sz="900">
                <a:solidFill>
                  <a:schemeClr val="dk1"/>
                </a:solidFill>
              </a:rPr>
              <a:t> </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GB" sz="900">
                <a:solidFill>
                  <a:schemeClr val="dk1"/>
                </a:solidFill>
              </a:rPr>
              <a:t>Adding a typhoon data scraper would really help the application stay up to date with new typhoons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GB" sz="900">
                <a:solidFill>
                  <a:schemeClr val="dk1"/>
                </a:solidFill>
              </a:rPr>
              <a:t>We have now only covered produced capital, we can scale this further to include foreign reserves, natural capital and human capital</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GB" sz="900">
                <a:solidFill>
                  <a:schemeClr val="dk1"/>
                </a:solidFill>
              </a:rPr>
              <a:t>Finally to </a:t>
            </a:r>
            <a:r>
              <a:rPr lang="en-GB" sz="900">
                <a:solidFill>
                  <a:schemeClr val="dk1"/>
                </a:solidFill>
              </a:rPr>
              <a:t>continue</a:t>
            </a:r>
            <a:r>
              <a:rPr lang="en-GB" sz="900">
                <a:solidFill>
                  <a:schemeClr val="dk1"/>
                </a:solidFill>
              </a:rPr>
              <a:t> adding data and improving our models for a higher accuracy </a:t>
            </a:r>
            <a:endParaRPr sz="9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ad4496c91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ad4496c91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The last thing we want to touch on is our teams </a:t>
            </a:r>
            <a:r>
              <a:rPr lang="en-GB" sz="1300"/>
              <a:t>reflections</a:t>
            </a:r>
            <a:r>
              <a:rPr lang="en-GB" sz="1300"/>
              <a:t> and learning exp. Parth learnt a lot about data collection. Shivika exp was tied to new </a:t>
            </a:r>
            <a:r>
              <a:rPr lang="en-GB" sz="1300"/>
              <a:t>technologies</a:t>
            </a:r>
            <a:r>
              <a:rPr lang="en-GB" sz="1300"/>
              <a:t> and </a:t>
            </a:r>
            <a:r>
              <a:rPr lang="en-GB" sz="1300"/>
              <a:t>frameworks</a:t>
            </a:r>
            <a:r>
              <a:rPr lang="en-GB" sz="1300"/>
              <a:t>. Jia yu experienced a new form of project mgmt. For </a:t>
            </a:r>
            <a:r>
              <a:rPr lang="en-GB" sz="1300"/>
              <a:t>Christine</a:t>
            </a:r>
            <a:r>
              <a:rPr lang="en-GB" sz="1300"/>
              <a:t>, it was all about task allocations and </a:t>
            </a:r>
            <a:r>
              <a:rPr lang="en-GB" sz="1300"/>
              <a:t>importance</a:t>
            </a:r>
            <a:r>
              <a:rPr lang="en-GB" sz="1300"/>
              <a:t> of being adaptable. Xiao Wei </a:t>
            </a:r>
            <a:r>
              <a:rPr lang="en-GB" sz="1300"/>
              <a:t>believed</a:t>
            </a:r>
            <a:r>
              <a:rPr lang="en-GB" sz="1300"/>
              <a:t> this was an </a:t>
            </a:r>
            <a:r>
              <a:rPr lang="en-GB" sz="1300"/>
              <a:t>amalgamation</a:t>
            </a:r>
            <a:r>
              <a:rPr lang="en-GB" sz="1300"/>
              <a:t> of everything she has learnt in the last few years in SMU and the real world application of it. </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162f82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162f82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The reasons for this switch were the following:</a:t>
            </a:r>
            <a:endParaRPr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lang="en-GB" sz="1200">
                <a:solidFill>
                  <a:schemeClr val="dk1"/>
                </a:solidFill>
              </a:rPr>
              <a:t>We found out that India ranked much higher on yearly financial loss due to natural disasters such as cyclones</a:t>
            </a:r>
            <a:br>
              <a:rPr lang="en-GB"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Client’s interest in northern india due to the recent cyclone amphan</a:t>
            </a:r>
            <a:br>
              <a:rPr lang="en-GB"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Most observable climate change impact in Bay of bengal than compared to the ocean around philippines</a:t>
            </a:r>
            <a:br>
              <a:rPr lang="en-GB"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Focus on a different water body (south pacific vs Indian ocean)</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2" name="Shape 2732"/>
        <p:cNvGrpSpPr/>
        <p:nvPr/>
      </p:nvGrpSpPr>
      <p:grpSpPr>
        <a:xfrm>
          <a:off x="0" y="0"/>
          <a:ext cx="0" cy="0"/>
          <a:chOff x="0" y="0"/>
          <a:chExt cx="0" cy="0"/>
        </a:xfrm>
      </p:grpSpPr>
      <p:sp>
        <p:nvSpPr>
          <p:cNvPr id="2733" name="Google Shape;2733;ga2ea5fedc9_1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a2ea5fedc9_1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a162f820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a162f820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So let's look into India as a case study for cyclones and Climate change. We found a lot of data and charts that raised a need for a typhoon dashboard.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4"/>
          <p:cNvGrpSpPr/>
          <p:nvPr/>
        </p:nvGrpSpPr>
        <p:grpSpPr>
          <a:xfrm>
            <a:off x="8263682" y="-434366"/>
            <a:ext cx="188886" cy="1181531"/>
            <a:chOff x="2877432" y="975334"/>
            <a:chExt cx="188886" cy="1181531"/>
          </a:xfrm>
        </p:grpSpPr>
        <p:sp>
          <p:nvSpPr>
            <p:cNvPr id="64" name="Google Shape;64;p1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4"/>
          <p:cNvGrpSpPr/>
          <p:nvPr/>
        </p:nvGrpSpPr>
        <p:grpSpPr>
          <a:xfrm>
            <a:off x="3090746" y="-533657"/>
            <a:ext cx="98059" cy="1147596"/>
            <a:chOff x="3347921" y="16006"/>
            <a:chExt cx="98059" cy="1147596"/>
          </a:xfrm>
        </p:grpSpPr>
        <p:sp>
          <p:nvSpPr>
            <p:cNvPr id="69" name="Google Shape;69;p1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4892771" y="-340112"/>
            <a:ext cx="121172" cy="760495"/>
            <a:chOff x="5245196" y="3136513"/>
            <a:chExt cx="121172" cy="760495"/>
          </a:xfrm>
        </p:grpSpPr>
        <p:sp>
          <p:nvSpPr>
            <p:cNvPr id="72" name="Google Shape;72;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14"/>
          <p:cNvGrpSpPr/>
          <p:nvPr/>
        </p:nvGrpSpPr>
        <p:grpSpPr>
          <a:xfrm>
            <a:off x="250617" y="2402301"/>
            <a:ext cx="188650" cy="2468354"/>
            <a:chOff x="250617" y="2402301"/>
            <a:chExt cx="188650" cy="2468354"/>
          </a:xfrm>
        </p:grpSpPr>
        <p:sp>
          <p:nvSpPr>
            <p:cNvPr id="75" name="Google Shape;75;p1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4"/>
          <p:cNvGrpSpPr/>
          <p:nvPr/>
        </p:nvGrpSpPr>
        <p:grpSpPr>
          <a:xfrm>
            <a:off x="2038689" y="173907"/>
            <a:ext cx="57599" cy="831799"/>
            <a:chOff x="2038689" y="173907"/>
            <a:chExt cx="57599" cy="831799"/>
          </a:xfrm>
        </p:grpSpPr>
        <p:sp>
          <p:nvSpPr>
            <p:cNvPr id="82" name="Google Shape;82;p1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15"/>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5"/>
          <p:cNvGrpSpPr/>
          <p:nvPr/>
        </p:nvGrpSpPr>
        <p:grpSpPr>
          <a:xfrm>
            <a:off x="8263682" y="-434366"/>
            <a:ext cx="188886" cy="1181531"/>
            <a:chOff x="2877432" y="975334"/>
            <a:chExt cx="188886" cy="1181531"/>
          </a:xfrm>
        </p:grpSpPr>
        <p:sp>
          <p:nvSpPr>
            <p:cNvPr id="89" name="Google Shape;89;p1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5"/>
          <p:cNvGrpSpPr/>
          <p:nvPr/>
        </p:nvGrpSpPr>
        <p:grpSpPr>
          <a:xfrm>
            <a:off x="3643898" y="-436198"/>
            <a:ext cx="133252" cy="1952377"/>
            <a:chOff x="6780548" y="337714"/>
            <a:chExt cx="133252" cy="1952377"/>
          </a:xfrm>
        </p:grpSpPr>
        <p:sp>
          <p:nvSpPr>
            <p:cNvPr id="94" name="Google Shape;94;p15"/>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5"/>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5"/>
          <p:cNvGrpSpPr/>
          <p:nvPr/>
        </p:nvGrpSpPr>
        <p:grpSpPr>
          <a:xfrm>
            <a:off x="8008096" y="2108910"/>
            <a:ext cx="199001" cy="2139769"/>
            <a:chOff x="8008096" y="2108910"/>
            <a:chExt cx="199001" cy="2139769"/>
          </a:xfrm>
        </p:grpSpPr>
        <p:sp>
          <p:nvSpPr>
            <p:cNvPr id="98" name="Google Shape;98;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5"/>
          <p:cNvGrpSpPr/>
          <p:nvPr/>
        </p:nvGrpSpPr>
        <p:grpSpPr>
          <a:xfrm>
            <a:off x="520996" y="1091548"/>
            <a:ext cx="199001" cy="2139769"/>
            <a:chOff x="8008096" y="2108910"/>
            <a:chExt cx="199001" cy="2139769"/>
          </a:xfrm>
        </p:grpSpPr>
        <p:sp>
          <p:nvSpPr>
            <p:cNvPr id="101" name="Google Shape;101;p15"/>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5"/>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4" name="Google Shape;104;p15"/>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5" name="Google Shape;105;p15"/>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6" name="Google Shape;10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16"/>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9" name="Google Shape;109;p1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10" name="Google Shape;110;p1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6"/>
          <p:cNvGrpSpPr/>
          <p:nvPr/>
        </p:nvGrpSpPr>
        <p:grpSpPr>
          <a:xfrm>
            <a:off x="8148521" y="3004593"/>
            <a:ext cx="98059" cy="1147596"/>
            <a:chOff x="3347921" y="16006"/>
            <a:chExt cx="98059" cy="1147596"/>
          </a:xfrm>
        </p:grpSpPr>
        <p:sp>
          <p:nvSpPr>
            <p:cNvPr id="116" name="Google Shape;116;p1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6"/>
          <p:cNvGrpSpPr/>
          <p:nvPr/>
        </p:nvGrpSpPr>
        <p:grpSpPr>
          <a:xfrm>
            <a:off x="281421" y="3769263"/>
            <a:ext cx="121172" cy="760495"/>
            <a:chOff x="5245196" y="3136513"/>
            <a:chExt cx="121172" cy="760495"/>
          </a:xfrm>
        </p:grpSpPr>
        <p:sp>
          <p:nvSpPr>
            <p:cNvPr id="119" name="Google Shape;119;p1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6"/>
          <p:cNvGrpSpPr/>
          <p:nvPr/>
        </p:nvGrpSpPr>
        <p:grpSpPr>
          <a:xfrm>
            <a:off x="8534739" y="4069632"/>
            <a:ext cx="57599" cy="831799"/>
            <a:chOff x="2038689" y="173907"/>
            <a:chExt cx="57599" cy="831799"/>
          </a:xfrm>
        </p:grpSpPr>
        <p:sp>
          <p:nvSpPr>
            <p:cNvPr id="122" name="Google Shape;122;p1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sp>
        <p:nvSpPr>
          <p:cNvPr id="128" name="Google Shape;128;p17"/>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29" name="Google Shape;129;p17"/>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0" name="Google Shape;130;p17"/>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31" name="Google Shape;131;p17"/>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2" name="Google Shape;132;p17"/>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33" name="Google Shape;133;p1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6626134" y="-164562"/>
            <a:ext cx="121172" cy="760495"/>
            <a:chOff x="5245196" y="3136513"/>
            <a:chExt cx="121172" cy="760495"/>
          </a:xfrm>
        </p:grpSpPr>
        <p:sp>
          <p:nvSpPr>
            <p:cNvPr id="138" name="Google Shape;138;p1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18"/>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45" name="Google Shape;145;p1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6" name="Shape 156"/>
        <p:cNvGrpSpPr/>
        <p:nvPr/>
      </p:nvGrpSpPr>
      <p:grpSpPr>
        <a:xfrm>
          <a:off x="0" y="0"/>
          <a:ext cx="0" cy="0"/>
          <a:chOff x="0" y="0"/>
          <a:chExt cx="0" cy="0"/>
        </a:xfrm>
      </p:grpSpPr>
      <p:sp>
        <p:nvSpPr>
          <p:cNvPr id="157" name="Google Shape;157;p19"/>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58" name="Google Shape;158;p1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59" name="Google Shape;159;p19"/>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9"/>
          <p:cNvGrpSpPr/>
          <p:nvPr/>
        </p:nvGrpSpPr>
        <p:grpSpPr>
          <a:xfrm>
            <a:off x="6626134" y="-164562"/>
            <a:ext cx="121172" cy="760495"/>
            <a:chOff x="5245196" y="3136513"/>
            <a:chExt cx="121172" cy="760495"/>
          </a:xfrm>
        </p:grpSpPr>
        <p:sp>
          <p:nvSpPr>
            <p:cNvPr id="164" name="Google Shape;164;p19"/>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9"/>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9" name="Shape 169"/>
        <p:cNvGrpSpPr/>
        <p:nvPr/>
      </p:nvGrpSpPr>
      <p:grpSpPr>
        <a:xfrm>
          <a:off x="0" y="0"/>
          <a:ext cx="0" cy="0"/>
          <a:chOff x="0" y="0"/>
          <a:chExt cx="0" cy="0"/>
        </a:xfrm>
      </p:grpSpPr>
      <p:sp>
        <p:nvSpPr>
          <p:cNvPr id="170" name="Google Shape;170;p2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71" name="Google Shape;171;p20"/>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0"/>
          <p:cNvGrpSpPr/>
          <p:nvPr/>
        </p:nvGrpSpPr>
        <p:grpSpPr>
          <a:xfrm>
            <a:off x="8263682" y="-434366"/>
            <a:ext cx="188886" cy="1181531"/>
            <a:chOff x="2877432" y="975334"/>
            <a:chExt cx="188886" cy="1181531"/>
          </a:xfrm>
        </p:grpSpPr>
        <p:sp>
          <p:nvSpPr>
            <p:cNvPr id="178" name="Google Shape;178;p2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0"/>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0"/>
          <p:cNvGrpSpPr/>
          <p:nvPr/>
        </p:nvGrpSpPr>
        <p:grpSpPr>
          <a:xfrm>
            <a:off x="3090746" y="-533657"/>
            <a:ext cx="98059" cy="1147596"/>
            <a:chOff x="3347921" y="16006"/>
            <a:chExt cx="98059" cy="1147596"/>
          </a:xfrm>
        </p:grpSpPr>
        <p:sp>
          <p:nvSpPr>
            <p:cNvPr id="185" name="Google Shape;185;p20"/>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0"/>
          <p:cNvGrpSpPr/>
          <p:nvPr/>
        </p:nvGrpSpPr>
        <p:grpSpPr>
          <a:xfrm>
            <a:off x="4892771" y="-340112"/>
            <a:ext cx="121172" cy="760495"/>
            <a:chOff x="5245196" y="3136513"/>
            <a:chExt cx="121172" cy="760495"/>
          </a:xfrm>
        </p:grpSpPr>
        <p:sp>
          <p:nvSpPr>
            <p:cNvPr id="188" name="Google Shape;188;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0"/>
          <p:cNvGrpSpPr/>
          <p:nvPr/>
        </p:nvGrpSpPr>
        <p:grpSpPr>
          <a:xfrm>
            <a:off x="6967836" y="85439"/>
            <a:ext cx="133252" cy="1952377"/>
            <a:chOff x="6780548" y="337714"/>
            <a:chExt cx="133252" cy="1952377"/>
          </a:xfrm>
        </p:grpSpPr>
        <p:sp>
          <p:nvSpPr>
            <p:cNvPr id="191" name="Google Shape;191;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20"/>
          <p:cNvGrpSpPr/>
          <p:nvPr/>
        </p:nvGrpSpPr>
        <p:grpSpPr>
          <a:xfrm>
            <a:off x="250617" y="2402301"/>
            <a:ext cx="188650" cy="2468354"/>
            <a:chOff x="250617" y="2402301"/>
            <a:chExt cx="188650" cy="2468354"/>
          </a:xfrm>
        </p:grpSpPr>
        <p:sp>
          <p:nvSpPr>
            <p:cNvPr id="194" name="Google Shape;194;p20"/>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0"/>
          <p:cNvGrpSpPr/>
          <p:nvPr/>
        </p:nvGrpSpPr>
        <p:grpSpPr>
          <a:xfrm>
            <a:off x="982417" y="1695096"/>
            <a:ext cx="199237" cy="2828935"/>
            <a:chOff x="1608717" y="1280046"/>
            <a:chExt cx="199237" cy="2828935"/>
          </a:xfrm>
        </p:grpSpPr>
        <p:sp>
          <p:nvSpPr>
            <p:cNvPr id="199" name="Google Shape;199;p20"/>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20"/>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0"/>
          <p:cNvGrpSpPr/>
          <p:nvPr/>
        </p:nvGrpSpPr>
        <p:grpSpPr>
          <a:xfrm>
            <a:off x="2038689" y="173907"/>
            <a:ext cx="57599" cy="831799"/>
            <a:chOff x="2038689" y="173907"/>
            <a:chExt cx="57599" cy="831799"/>
          </a:xfrm>
        </p:grpSpPr>
        <p:sp>
          <p:nvSpPr>
            <p:cNvPr id="204" name="Google Shape;204;p20"/>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0"/>
          <p:cNvGrpSpPr/>
          <p:nvPr/>
        </p:nvGrpSpPr>
        <p:grpSpPr>
          <a:xfrm>
            <a:off x="8008096" y="2108910"/>
            <a:ext cx="199001" cy="2139769"/>
            <a:chOff x="8008096" y="2108910"/>
            <a:chExt cx="199001" cy="2139769"/>
          </a:xfrm>
        </p:grpSpPr>
        <p:sp>
          <p:nvSpPr>
            <p:cNvPr id="207" name="Google Shape;207;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20"/>
          <p:cNvGrpSpPr/>
          <p:nvPr/>
        </p:nvGrpSpPr>
        <p:grpSpPr>
          <a:xfrm>
            <a:off x="4095146" y="-859690"/>
            <a:ext cx="199001" cy="2139769"/>
            <a:chOff x="8008096" y="2108910"/>
            <a:chExt cx="199001" cy="2139769"/>
          </a:xfrm>
        </p:grpSpPr>
        <p:sp>
          <p:nvSpPr>
            <p:cNvPr id="211" name="Google Shape;211;p20"/>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0"/>
          <p:cNvGrpSpPr/>
          <p:nvPr/>
        </p:nvGrpSpPr>
        <p:grpSpPr>
          <a:xfrm>
            <a:off x="6333286" y="3704939"/>
            <a:ext cx="133252" cy="1952377"/>
            <a:chOff x="6780548" y="337714"/>
            <a:chExt cx="133252" cy="1952377"/>
          </a:xfrm>
        </p:grpSpPr>
        <p:sp>
          <p:nvSpPr>
            <p:cNvPr id="214" name="Google Shape;214;p20"/>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0"/>
          <p:cNvGrpSpPr/>
          <p:nvPr/>
        </p:nvGrpSpPr>
        <p:grpSpPr>
          <a:xfrm>
            <a:off x="2702021" y="3612763"/>
            <a:ext cx="121172" cy="760495"/>
            <a:chOff x="5245196" y="3136513"/>
            <a:chExt cx="121172" cy="760495"/>
          </a:xfrm>
        </p:grpSpPr>
        <p:sp>
          <p:nvSpPr>
            <p:cNvPr id="217" name="Google Shape;217;p20"/>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0"/>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24" name="Google Shape;22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25" name="Google Shape;22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6" name="Google Shape;22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7" name="Shape 227"/>
        <p:cNvGrpSpPr/>
        <p:nvPr/>
      </p:nvGrpSpPr>
      <p:grpSpPr>
        <a:xfrm>
          <a:off x="0" y="0"/>
          <a:ext cx="0" cy="0"/>
          <a:chOff x="0" y="0"/>
          <a:chExt cx="0" cy="0"/>
        </a:xfrm>
      </p:grpSpPr>
      <p:sp>
        <p:nvSpPr>
          <p:cNvPr id="228" name="Google Shape;228;p22"/>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9" name="Google Shape;22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30" name="Shape 230"/>
        <p:cNvGrpSpPr/>
        <p:nvPr/>
      </p:nvGrpSpPr>
      <p:grpSpPr>
        <a:xfrm>
          <a:off x="0" y="0"/>
          <a:ext cx="0" cy="0"/>
          <a:chOff x="0" y="0"/>
          <a:chExt cx="0" cy="0"/>
        </a:xfrm>
      </p:grpSpPr>
      <p:sp>
        <p:nvSpPr>
          <p:cNvPr id="231" name="Google Shape;231;p23"/>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2" name="Google Shape;232;p23"/>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2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3"/>
          <p:cNvGrpSpPr/>
          <p:nvPr/>
        </p:nvGrpSpPr>
        <p:grpSpPr>
          <a:xfrm>
            <a:off x="8217007" y="3576772"/>
            <a:ext cx="188886" cy="1181531"/>
            <a:chOff x="2877432" y="975334"/>
            <a:chExt cx="188886" cy="1181531"/>
          </a:xfrm>
        </p:grpSpPr>
        <p:sp>
          <p:nvSpPr>
            <p:cNvPr id="239" name="Google Shape;239;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3"/>
          <p:cNvGrpSpPr/>
          <p:nvPr/>
        </p:nvGrpSpPr>
        <p:grpSpPr>
          <a:xfrm>
            <a:off x="7519346" y="3243318"/>
            <a:ext cx="98059" cy="1147596"/>
            <a:chOff x="3347921" y="16006"/>
            <a:chExt cx="98059" cy="1147596"/>
          </a:xfrm>
        </p:grpSpPr>
        <p:sp>
          <p:nvSpPr>
            <p:cNvPr id="244" name="Google Shape;244;p2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3"/>
          <p:cNvGrpSpPr/>
          <p:nvPr/>
        </p:nvGrpSpPr>
        <p:grpSpPr>
          <a:xfrm>
            <a:off x="805821" y="2953663"/>
            <a:ext cx="121172" cy="760495"/>
            <a:chOff x="5245196" y="3136513"/>
            <a:chExt cx="121172" cy="760495"/>
          </a:xfrm>
        </p:grpSpPr>
        <p:sp>
          <p:nvSpPr>
            <p:cNvPr id="247" name="Google Shape;247;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3"/>
          <p:cNvGrpSpPr/>
          <p:nvPr/>
        </p:nvGrpSpPr>
        <p:grpSpPr>
          <a:xfrm>
            <a:off x="250617" y="2402301"/>
            <a:ext cx="188650" cy="2468354"/>
            <a:chOff x="250617" y="2402301"/>
            <a:chExt cx="188650" cy="2468354"/>
          </a:xfrm>
        </p:grpSpPr>
        <p:sp>
          <p:nvSpPr>
            <p:cNvPr id="250" name="Google Shape;250;p2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3"/>
          <p:cNvGrpSpPr/>
          <p:nvPr/>
        </p:nvGrpSpPr>
        <p:grpSpPr>
          <a:xfrm>
            <a:off x="2038689" y="173907"/>
            <a:ext cx="57599" cy="831799"/>
            <a:chOff x="2038689" y="173907"/>
            <a:chExt cx="57599" cy="831799"/>
          </a:xfrm>
        </p:grpSpPr>
        <p:sp>
          <p:nvSpPr>
            <p:cNvPr id="257" name="Google Shape;257;p2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3"/>
          <p:cNvGrpSpPr/>
          <p:nvPr/>
        </p:nvGrpSpPr>
        <p:grpSpPr>
          <a:xfrm>
            <a:off x="4920170" y="-496491"/>
            <a:ext cx="188886" cy="1181531"/>
            <a:chOff x="2877432" y="975334"/>
            <a:chExt cx="188886" cy="1181531"/>
          </a:xfrm>
        </p:grpSpPr>
        <p:sp>
          <p:nvSpPr>
            <p:cNvPr id="261" name="Google Shape;261;p2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3030471" y="-223849"/>
            <a:ext cx="121172" cy="760495"/>
            <a:chOff x="5245196" y="3136513"/>
            <a:chExt cx="121172" cy="760495"/>
          </a:xfrm>
        </p:grpSpPr>
        <p:sp>
          <p:nvSpPr>
            <p:cNvPr id="266" name="Google Shape;266;p2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3"/>
          <p:cNvGrpSpPr/>
          <p:nvPr/>
        </p:nvGrpSpPr>
        <p:grpSpPr>
          <a:xfrm>
            <a:off x="2306292" y="2569221"/>
            <a:ext cx="199237" cy="2828935"/>
            <a:chOff x="1608717" y="1280046"/>
            <a:chExt cx="199237" cy="2828935"/>
          </a:xfrm>
        </p:grpSpPr>
        <p:sp>
          <p:nvSpPr>
            <p:cNvPr id="269" name="Google Shape;269;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3" name="Shape 273"/>
        <p:cNvGrpSpPr/>
        <p:nvPr/>
      </p:nvGrpSpPr>
      <p:grpSpPr>
        <a:xfrm>
          <a:off x="0" y="0"/>
          <a:ext cx="0" cy="0"/>
          <a:chOff x="0" y="0"/>
          <a:chExt cx="0" cy="0"/>
        </a:xfrm>
      </p:grpSpPr>
      <p:sp>
        <p:nvSpPr>
          <p:cNvPr id="274" name="Google Shape;274;p24"/>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5" name="Google Shape;275;p24"/>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76" name="Google Shape;276;p24"/>
          <p:cNvGrpSpPr/>
          <p:nvPr/>
        </p:nvGrpSpPr>
        <p:grpSpPr>
          <a:xfrm>
            <a:off x="722446" y="3412541"/>
            <a:ext cx="7699120" cy="1883463"/>
            <a:chOff x="4558950" y="838825"/>
            <a:chExt cx="2813800" cy="688350"/>
          </a:xfrm>
        </p:grpSpPr>
        <p:sp>
          <p:nvSpPr>
            <p:cNvPr id="277" name="Google Shape;277;p24"/>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3" name="Shape 313"/>
        <p:cNvGrpSpPr/>
        <p:nvPr/>
      </p:nvGrpSpPr>
      <p:grpSpPr>
        <a:xfrm>
          <a:off x="0" y="0"/>
          <a:ext cx="0" cy="0"/>
          <a:chOff x="0" y="0"/>
          <a:chExt cx="0" cy="0"/>
        </a:xfrm>
      </p:grpSpPr>
      <p:sp>
        <p:nvSpPr>
          <p:cNvPr id="314" name="Google Shape;314;p25"/>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25"/>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26" name="Google Shape;326;p25"/>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27" name="Google Shape;327;p25"/>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28" name="Google Shape;328;p25"/>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29" name="Google Shape;329;p25"/>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30" name="Google Shape;330;p25"/>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31" name="Google Shape;331;p25"/>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32" name="Google Shape;332;p25"/>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33" name="Google Shape;333;p25"/>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34" name="Google Shape;334;p25"/>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335" name="Google Shape;3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36" name="Shape 336"/>
        <p:cNvGrpSpPr/>
        <p:nvPr/>
      </p:nvGrpSpPr>
      <p:grpSpPr>
        <a:xfrm>
          <a:off x="0" y="0"/>
          <a:ext cx="0" cy="0"/>
          <a:chOff x="0" y="0"/>
          <a:chExt cx="0" cy="0"/>
        </a:xfrm>
      </p:grpSpPr>
      <p:sp>
        <p:nvSpPr>
          <p:cNvPr id="337" name="Google Shape;337;p26"/>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8" name="Google Shape;338;p26"/>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9" name="Google Shape;339;p26"/>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0" name="Google Shape;340;p26"/>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1" name="Google Shape;341;p2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6"/>
          <p:cNvGrpSpPr/>
          <p:nvPr/>
        </p:nvGrpSpPr>
        <p:grpSpPr>
          <a:xfrm>
            <a:off x="6626134" y="-164562"/>
            <a:ext cx="121172" cy="760495"/>
            <a:chOff x="5245196" y="3136513"/>
            <a:chExt cx="121172" cy="760495"/>
          </a:xfrm>
        </p:grpSpPr>
        <p:sp>
          <p:nvSpPr>
            <p:cNvPr id="346" name="Google Shape;346;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51" name="Google Shape;35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52" name="Shape 352"/>
        <p:cNvGrpSpPr/>
        <p:nvPr/>
      </p:nvGrpSpPr>
      <p:grpSpPr>
        <a:xfrm>
          <a:off x="0" y="0"/>
          <a:ext cx="0" cy="0"/>
          <a:chOff x="0" y="0"/>
          <a:chExt cx="0" cy="0"/>
        </a:xfrm>
      </p:grpSpPr>
      <p:sp>
        <p:nvSpPr>
          <p:cNvPr id="353" name="Google Shape;353;p2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7"/>
          <p:cNvGrpSpPr/>
          <p:nvPr/>
        </p:nvGrpSpPr>
        <p:grpSpPr>
          <a:xfrm>
            <a:off x="6626134" y="-164562"/>
            <a:ext cx="121172" cy="760495"/>
            <a:chOff x="5245196" y="3136513"/>
            <a:chExt cx="121172" cy="760495"/>
          </a:xfrm>
        </p:grpSpPr>
        <p:sp>
          <p:nvSpPr>
            <p:cNvPr id="358" name="Google Shape;358;p2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3" name="Google Shape;363;p27"/>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4" name="Google Shape;364;p27"/>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5" name="Google Shape;365;p27"/>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6" name="Google Shape;366;p27"/>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7" name="Google Shape;367;p27"/>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8" name="Google Shape;368;p27"/>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9" name="Google Shape;36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70" name="Shape 370"/>
        <p:cNvGrpSpPr/>
        <p:nvPr/>
      </p:nvGrpSpPr>
      <p:grpSpPr>
        <a:xfrm>
          <a:off x="0" y="0"/>
          <a:ext cx="0" cy="0"/>
          <a:chOff x="0" y="0"/>
          <a:chExt cx="0" cy="0"/>
        </a:xfrm>
      </p:grpSpPr>
      <p:sp>
        <p:nvSpPr>
          <p:cNvPr id="371" name="Google Shape;371;p28"/>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2" name="Google Shape;372;p28"/>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3" name="Google Shape;373;p28"/>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4" name="Google Shape;374;p28"/>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5" name="Google Shape;375;p28"/>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6" name="Google Shape;376;p28"/>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7" name="Google Shape;377;p2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78" name="Google Shape;378;p28"/>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9" name="Google Shape;379;p28"/>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0" name="Google Shape;380;p28"/>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1" name="Google Shape;381;p28"/>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2" name="Google Shape;382;p28"/>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83" name="Google Shape;383;p28"/>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84" name="Google Shape;384;p2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94" name="Shape 394"/>
        <p:cNvGrpSpPr/>
        <p:nvPr/>
      </p:nvGrpSpPr>
      <p:grpSpPr>
        <a:xfrm>
          <a:off x="0" y="0"/>
          <a:ext cx="0" cy="0"/>
          <a:chOff x="0" y="0"/>
          <a:chExt cx="0" cy="0"/>
        </a:xfrm>
      </p:grpSpPr>
      <p:sp>
        <p:nvSpPr>
          <p:cNvPr id="395" name="Google Shape;395;p29"/>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96" name="Google Shape;396;p29"/>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97" name="Google Shape;397;p29"/>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98" name="Google Shape;398;p29"/>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99" name="Google Shape;399;p29"/>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00" name="Google Shape;400;p29"/>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1" name="Google Shape;401;p29"/>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402" name="Google Shape;402;p29"/>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03" name="Google Shape;403;p29"/>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04" name="Google Shape;404;p29"/>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415" name="Shape 415"/>
        <p:cNvGrpSpPr/>
        <p:nvPr/>
      </p:nvGrpSpPr>
      <p:grpSpPr>
        <a:xfrm>
          <a:off x="0" y="0"/>
          <a:ext cx="0" cy="0"/>
          <a:chOff x="0" y="0"/>
          <a:chExt cx="0" cy="0"/>
        </a:xfrm>
      </p:grpSpPr>
      <p:sp>
        <p:nvSpPr>
          <p:cNvPr id="416" name="Google Shape;416;p30"/>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17" name="Google Shape;417;p30"/>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18" name="Google Shape;418;p30"/>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19" name="Google Shape;419;p30"/>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20" name="Google Shape;420;p30"/>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21" name="Google Shape;421;p30"/>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22" name="Google Shape;422;p30"/>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23" name="Google Shape;423;p30"/>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24" name="Google Shape;424;p30"/>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25" name="Google Shape;425;p30"/>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36" name="Shape 436"/>
        <p:cNvGrpSpPr/>
        <p:nvPr/>
      </p:nvGrpSpPr>
      <p:grpSpPr>
        <a:xfrm>
          <a:off x="0" y="0"/>
          <a:ext cx="0" cy="0"/>
          <a:chOff x="0" y="0"/>
          <a:chExt cx="0" cy="0"/>
        </a:xfrm>
      </p:grpSpPr>
      <p:sp>
        <p:nvSpPr>
          <p:cNvPr id="437" name="Google Shape;437;p31"/>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8" name="Google Shape;438;p31"/>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9" name="Google Shape;439;p31"/>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GB" sz="1000">
                <a:solidFill>
                  <a:schemeClr val="lt1"/>
                </a:solidFill>
                <a:latin typeface="Maven Pro"/>
                <a:ea typeface="Maven Pro"/>
                <a:cs typeface="Maven Pro"/>
                <a:sym typeface="Maven Pro"/>
              </a:rPr>
              <a:t>, including icons by </a:t>
            </a:r>
            <a:r>
              <a:rPr lang="en-GB"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GB" sz="1000">
                <a:solidFill>
                  <a:schemeClr val="lt1"/>
                </a:solidFill>
                <a:latin typeface="Maven Pro"/>
                <a:ea typeface="Maven Pro"/>
                <a:cs typeface="Maven Pro"/>
                <a:sym typeface="Maven Pro"/>
              </a:rPr>
              <a:t>, and infographics &amp; images by </a:t>
            </a:r>
            <a:r>
              <a:rPr lang="en-GB"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440" name="Google Shape;440;p31"/>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1"/>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1"/>
          <p:cNvGrpSpPr/>
          <p:nvPr/>
        </p:nvGrpSpPr>
        <p:grpSpPr>
          <a:xfrm>
            <a:off x="6669747" y="-389684"/>
            <a:ext cx="143766" cy="2106420"/>
            <a:chOff x="6780548" y="337714"/>
            <a:chExt cx="133252" cy="1952377"/>
          </a:xfrm>
        </p:grpSpPr>
        <p:sp>
          <p:nvSpPr>
            <p:cNvPr id="449" name="Google Shape;449;p3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1"/>
          <p:cNvGrpSpPr/>
          <p:nvPr/>
        </p:nvGrpSpPr>
        <p:grpSpPr>
          <a:xfrm>
            <a:off x="1510029" y="507749"/>
            <a:ext cx="203534" cy="2663107"/>
            <a:chOff x="250617" y="2402301"/>
            <a:chExt cx="188650" cy="2468354"/>
          </a:xfrm>
        </p:grpSpPr>
        <p:sp>
          <p:nvSpPr>
            <p:cNvPr id="452" name="Google Shape;452;p3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1"/>
          <p:cNvGrpSpPr/>
          <p:nvPr/>
        </p:nvGrpSpPr>
        <p:grpSpPr>
          <a:xfrm>
            <a:off x="385355" y="1380671"/>
            <a:ext cx="199237" cy="2828935"/>
            <a:chOff x="1608717" y="1280046"/>
            <a:chExt cx="199237" cy="2828935"/>
          </a:xfrm>
        </p:grpSpPr>
        <p:sp>
          <p:nvSpPr>
            <p:cNvPr id="457" name="Google Shape;457;p3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1"/>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1"/>
          <p:cNvGrpSpPr/>
          <p:nvPr/>
        </p:nvGrpSpPr>
        <p:grpSpPr>
          <a:xfrm>
            <a:off x="989005" y="-389666"/>
            <a:ext cx="62143" cy="897428"/>
            <a:chOff x="2038689" y="173907"/>
            <a:chExt cx="57599" cy="831799"/>
          </a:xfrm>
        </p:grpSpPr>
        <p:sp>
          <p:nvSpPr>
            <p:cNvPr id="463" name="Google Shape;463;p3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31"/>
          <p:cNvGrpSpPr/>
          <p:nvPr/>
        </p:nvGrpSpPr>
        <p:grpSpPr>
          <a:xfrm>
            <a:off x="8568723" y="2184809"/>
            <a:ext cx="214702" cy="2308597"/>
            <a:chOff x="8008096" y="2108910"/>
            <a:chExt cx="199001" cy="2139769"/>
          </a:xfrm>
        </p:grpSpPr>
        <p:sp>
          <p:nvSpPr>
            <p:cNvPr id="466" name="Google Shape;466;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1"/>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1"/>
          <p:cNvGrpSpPr/>
          <p:nvPr/>
        </p:nvGrpSpPr>
        <p:grpSpPr>
          <a:xfrm>
            <a:off x="8221223" y="9"/>
            <a:ext cx="214702" cy="2308597"/>
            <a:chOff x="8008096" y="2108910"/>
            <a:chExt cx="199001" cy="2139769"/>
          </a:xfrm>
        </p:grpSpPr>
        <p:sp>
          <p:nvSpPr>
            <p:cNvPr id="470" name="Google Shape;470;p3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73" name="Shape 473"/>
        <p:cNvGrpSpPr/>
        <p:nvPr/>
      </p:nvGrpSpPr>
      <p:grpSpPr>
        <a:xfrm>
          <a:off x="0" y="0"/>
          <a:ext cx="0" cy="0"/>
          <a:chOff x="0" y="0"/>
          <a:chExt cx="0" cy="0"/>
        </a:xfrm>
      </p:grpSpPr>
      <p:sp>
        <p:nvSpPr>
          <p:cNvPr id="474" name="Google Shape;474;p32"/>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75" name="Google Shape;475;p32"/>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76" name="Google Shape;476;p32"/>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77" name="Google Shape;477;p32"/>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89" name="Shape 489"/>
        <p:cNvGrpSpPr/>
        <p:nvPr/>
      </p:nvGrpSpPr>
      <p:grpSpPr>
        <a:xfrm>
          <a:off x="0" y="0"/>
          <a:ext cx="0" cy="0"/>
          <a:chOff x="0" y="0"/>
          <a:chExt cx="0" cy="0"/>
        </a:xfrm>
      </p:grpSpPr>
      <p:sp>
        <p:nvSpPr>
          <p:cNvPr id="490" name="Google Shape;49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91" name="Shape 491"/>
        <p:cNvGrpSpPr/>
        <p:nvPr/>
      </p:nvGrpSpPr>
      <p:grpSpPr>
        <a:xfrm>
          <a:off x="0" y="0"/>
          <a:ext cx="0" cy="0"/>
          <a:chOff x="0" y="0"/>
          <a:chExt cx="0" cy="0"/>
        </a:xfrm>
      </p:grpSpPr>
      <p:sp>
        <p:nvSpPr>
          <p:cNvPr id="492" name="Google Shape;49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6">
    <p:spTree>
      <p:nvGrpSpPr>
        <p:cNvPr id="493" name="Shape 493"/>
        <p:cNvGrpSpPr/>
        <p:nvPr/>
      </p:nvGrpSpPr>
      <p:grpSpPr>
        <a:xfrm>
          <a:off x="0" y="0"/>
          <a:ext cx="0" cy="0"/>
          <a:chOff x="0" y="0"/>
          <a:chExt cx="0" cy="0"/>
        </a:xfrm>
      </p:grpSpPr>
      <p:sp>
        <p:nvSpPr>
          <p:cNvPr id="494" name="Google Shape;494;p35"/>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37B7F"/>
              </a:buClr>
              <a:buSzPts val="3000"/>
              <a:buNone/>
              <a:defRPr sz="3000">
                <a:solidFill>
                  <a:srgbClr val="637B7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35"/>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84E2E"/>
              </a:buClr>
              <a:buSzPts val="4800"/>
              <a:buNone/>
              <a:defRPr sz="4800">
                <a:solidFill>
                  <a:srgbClr val="D84E2E"/>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6" name="Google Shape;496;p35"/>
          <p:cNvSpPr txBox="1"/>
          <p:nvPr>
            <p:ph idx="1" type="subTitle"/>
          </p:nvPr>
        </p:nvSpPr>
        <p:spPr>
          <a:xfrm>
            <a:off x="20478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7" name="Google Shape;497;p35"/>
          <p:cNvSpPr txBox="1"/>
          <p:nvPr>
            <p:ph idx="3" type="subTitle"/>
          </p:nvPr>
        </p:nvSpPr>
        <p:spPr>
          <a:xfrm>
            <a:off x="20478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8" name="Google Shape;498;p35"/>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84E2E"/>
              </a:buClr>
              <a:buSzPts val="4800"/>
              <a:buNone/>
              <a:defRPr sz="4800">
                <a:solidFill>
                  <a:srgbClr val="D84E2E"/>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9" name="Google Shape;499;p35"/>
          <p:cNvSpPr txBox="1"/>
          <p:nvPr>
            <p:ph idx="5" type="subTitle"/>
          </p:nvPr>
        </p:nvSpPr>
        <p:spPr>
          <a:xfrm>
            <a:off x="20478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0" name="Google Shape;500;p35"/>
          <p:cNvSpPr txBox="1"/>
          <p:nvPr>
            <p:ph idx="6" type="subTitle"/>
          </p:nvPr>
        </p:nvSpPr>
        <p:spPr>
          <a:xfrm>
            <a:off x="20478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1" name="Google Shape;501;p35"/>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84E2E"/>
              </a:buClr>
              <a:buSzPts val="4800"/>
              <a:buNone/>
              <a:defRPr sz="4800">
                <a:solidFill>
                  <a:srgbClr val="D84E2E"/>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2" name="Google Shape;502;p35"/>
          <p:cNvSpPr txBox="1"/>
          <p:nvPr>
            <p:ph idx="8" type="subTitle"/>
          </p:nvPr>
        </p:nvSpPr>
        <p:spPr>
          <a:xfrm>
            <a:off x="58671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3" name="Google Shape;503;p35"/>
          <p:cNvSpPr txBox="1"/>
          <p:nvPr>
            <p:ph idx="9" type="subTitle"/>
          </p:nvPr>
        </p:nvSpPr>
        <p:spPr>
          <a:xfrm>
            <a:off x="58671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4" name="Google Shape;504;p35"/>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D84E2E"/>
              </a:buClr>
              <a:buSzPts val="4800"/>
              <a:buNone/>
              <a:defRPr sz="4800">
                <a:solidFill>
                  <a:srgbClr val="D84E2E"/>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5" name="Google Shape;505;p35"/>
          <p:cNvSpPr txBox="1"/>
          <p:nvPr>
            <p:ph idx="14" type="subTitle"/>
          </p:nvPr>
        </p:nvSpPr>
        <p:spPr>
          <a:xfrm>
            <a:off x="58671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6" name="Google Shape;506;p35"/>
          <p:cNvSpPr txBox="1"/>
          <p:nvPr>
            <p:ph idx="15" type="subTitle"/>
          </p:nvPr>
        </p:nvSpPr>
        <p:spPr>
          <a:xfrm>
            <a:off x="58671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07" name="Google Shape;507;p35"/>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8">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36"/>
          <p:cNvSpPr txBox="1"/>
          <p:nvPr>
            <p:ph type="title"/>
          </p:nvPr>
        </p:nvSpPr>
        <p:spPr>
          <a:xfrm>
            <a:off x="1739850" y="809925"/>
            <a:ext cx="5664300" cy="531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FFC39F"/>
              </a:buClr>
              <a:buSzPts val="1800"/>
              <a:buNone/>
              <a:defRPr i="0" sz="1800">
                <a:solidFill>
                  <a:srgbClr val="FFFFFF"/>
                </a:solidFill>
              </a:defRPr>
            </a:lvl1pPr>
            <a:lvl2pPr lvl="1" rtl="0" algn="ctr">
              <a:spcBef>
                <a:spcPts val="0"/>
              </a:spcBef>
              <a:spcAft>
                <a:spcPts val="0"/>
              </a:spcAft>
              <a:buClr>
                <a:srgbClr val="FFC39F"/>
              </a:buClr>
              <a:buSzPts val="1800"/>
              <a:buNone/>
              <a:defRPr sz="1800">
                <a:solidFill>
                  <a:srgbClr val="FFC39F"/>
                </a:solidFill>
              </a:defRPr>
            </a:lvl2pPr>
            <a:lvl3pPr lvl="2" rtl="0" algn="ctr">
              <a:spcBef>
                <a:spcPts val="0"/>
              </a:spcBef>
              <a:spcAft>
                <a:spcPts val="0"/>
              </a:spcAft>
              <a:buClr>
                <a:srgbClr val="FFC39F"/>
              </a:buClr>
              <a:buSzPts val="1800"/>
              <a:buNone/>
              <a:defRPr sz="1800">
                <a:solidFill>
                  <a:srgbClr val="FFC39F"/>
                </a:solidFill>
              </a:defRPr>
            </a:lvl3pPr>
            <a:lvl4pPr lvl="3" rtl="0" algn="ctr">
              <a:spcBef>
                <a:spcPts val="0"/>
              </a:spcBef>
              <a:spcAft>
                <a:spcPts val="0"/>
              </a:spcAft>
              <a:buClr>
                <a:srgbClr val="FFC39F"/>
              </a:buClr>
              <a:buSzPts val="1800"/>
              <a:buNone/>
              <a:defRPr sz="1800">
                <a:solidFill>
                  <a:srgbClr val="FFC39F"/>
                </a:solidFill>
              </a:defRPr>
            </a:lvl4pPr>
            <a:lvl5pPr lvl="4" rtl="0" algn="ctr">
              <a:spcBef>
                <a:spcPts val="0"/>
              </a:spcBef>
              <a:spcAft>
                <a:spcPts val="0"/>
              </a:spcAft>
              <a:buClr>
                <a:srgbClr val="FFC39F"/>
              </a:buClr>
              <a:buSzPts val="1800"/>
              <a:buNone/>
              <a:defRPr sz="1800">
                <a:solidFill>
                  <a:srgbClr val="FFC39F"/>
                </a:solidFill>
              </a:defRPr>
            </a:lvl5pPr>
            <a:lvl6pPr lvl="5" rtl="0" algn="ctr">
              <a:spcBef>
                <a:spcPts val="0"/>
              </a:spcBef>
              <a:spcAft>
                <a:spcPts val="0"/>
              </a:spcAft>
              <a:buClr>
                <a:srgbClr val="FFC39F"/>
              </a:buClr>
              <a:buSzPts val="1800"/>
              <a:buNone/>
              <a:defRPr sz="1800">
                <a:solidFill>
                  <a:srgbClr val="FFC39F"/>
                </a:solidFill>
              </a:defRPr>
            </a:lvl6pPr>
            <a:lvl7pPr lvl="6" rtl="0" algn="ctr">
              <a:spcBef>
                <a:spcPts val="0"/>
              </a:spcBef>
              <a:spcAft>
                <a:spcPts val="0"/>
              </a:spcAft>
              <a:buClr>
                <a:srgbClr val="FFC39F"/>
              </a:buClr>
              <a:buSzPts val="1800"/>
              <a:buNone/>
              <a:defRPr sz="1800">
                <a:solidFill>
                  <a:srgbClr val="FFC39F"/>
                </a:solidFill>
              </a:defRPr>
            </a:lvl7pPr>
            <a:lvl8pPr lvl="7" rtl="0" algn="ctr">
              <a:spcBef>
                <a:spcPts val="0"/>
              </a:spcBef>
              <a:spcAft>
                <a:spcPts val="0"/>
              </a:spcAft>
              <a:buClr>
                <a:srgbClr val="FFC39F"/>
              </a:buClr>
              <a:buSzPts val="1800"/>
              <a:buNone/>
              <a:defRPr sz="1800">
                <a:solidFill>
                  <a:srgbClr val="FFC39F"/>
                </a:solidFill>
              </a:defRPr>
            </a:lvl8pPr>
            <a:lvl9pPr lvl="8" rtl="0" algn="ctr">
              <a:spcBef>
                <a:spcPts val="0"/>
              </a:spcBef>
              <a:spcAft>
                <a:spcPts val="0"/>
              </a:spcAft>
              <a:buClr>
                <a:srgbClr val="FFC39F"/>
              </a:buClr>
              <a:buSzPts val="1800"/>
              <a:buNone/>
              <a:defRPr sz="1800">
                <a:solidFill>
                  <a:srgbClr val="FFC39F"/>
                </a:solidFill>
              </a:defRPr>
            </a:lvl9pPr>
          </a:lstStyle>
          <a:p/>
        </p:txBody>
      </p:sp>
      <p:sp>
        <p:nvSpPr>
          <p:cNvPr id="511" name="Google Shape;51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2" name="Shape 512"/>
        <p:cNvGrpSpPr/>
        <p:nvPr/>
      </p:nvGrpSpPr>
      <p:grpSpPr>
        <a:xfrm>
          <a:off x="0" y="0"/>
          <a:ext cx="0" cy="0"/>
          <a:chOff x="0" y="0"/>
          <a:chExt cx="0" cy="0"/>
        </a:xfrm>
      </p:grpSpPr>
      <p:sp>
        <p:nvSpPr>
          <p:cNvPr id="513" name="Google Shape;513;p37"/>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4" name="Google Shape;51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15" name="Shape 515"/>
        <p:cNvGrpSpPr/>
        <p:nvPr/>
      </p:nvGrpSpPr>
      <p:grpSpPr>
        <a:xfrm>
          <a:off x="0" y="0"/>
          <a:ext cx="0" cy="0"/>
          <a:chOff x="0" y="0"/>
          <a:chExt cx="0" cy="0"/>
        </a:xfrm>
      </p:grpSpPr>
      <p:sp>
        <p:nvSpPr>
          <p:cNvPr id="516" name="Google Shape;5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7" name="Google Shape;51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8" name="Google Shape;518;p3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19" name="Shape 519"/>
        <p:cNvGrpSpPr/>
        <p:nvPr/>
      </p:nvGrpSpPr>
      <p:grpSpPr>
        <a:xfrm>
          <a:off x="0" y="0"/>
          <a:ext cx="0" cy="0"/>
          <a:chOff x="0" y="0"/>
          <a:chExt cx="0" cy="0"/>
        </a:xfrm>
      </p:grpSpPr>
      <p:sp>
        <p:nvSpPr>
          <p:cNvPr id="520" name="Google Shape;5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1" name="Google Shape;52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2" name="Google Shape;522;p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p:cSld name="TITLE_AND_BODY_3">
    <p:spTree>
      <p:nvGrpSpPr>
        <p:cNvPr id="523" name="Shape 523"/>
        <p:cNvGrpSpPr/>
        <p:nvPr/>
      </p:nvGrpSpPr>
      <p:grpSpPr>
        <a:xfrm>
          <a:off x="0" y="0"/>
          <a:ext cx="0" cy="0"/>
          <a:chOff x="0" y="0"/>
          <a:chExt cx="0" cy="0"/>
        </a:xfrm>
      </p:grpSpPr>
      <p:sp>
        <p:nvSpPr>
          <p:cNvPr id="524" name="Google Shape;524;p40"/>
          <p:cNvSpPr txBox="1"/>
          <p:nvPr>
            <p:ph type="title"/>
          </p:nvPr>
        </p:nvSpPr>
        <p:spPr>
          <a:xfrm>
            <a:off x="1068925" y="381000"/>
            <a:ext cx="6996600" cy="71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A86E8"/>
              </a:buClr>
              <a:buSzPts val="3600"/>
              <a:buNone/>
              <a:defRPr sz="3600">
                <a:solidFill>
                  <a:srgbClr val="4A86E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5" name="Google Shape;525;p40"/>
          <p:cNvSpPr txBox="1"/>
          <p:nvPr>
            <p:ph idx="1" type="body"/>
          </p:nvPr>
        </p:nvSpPr>
        <p:spPr>
          <a:xfrm>
            <a:off x="1012075" y="1072050"/>
            <a:ext cx="7110300" cy="299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6" name="Google Shape;526;p40"/>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6D9EEB"/>
          </a:solidFill>
          <a:ln>
            <a:noFill/>
          </a:ln>
        </p:spPr>
      </p:sp>
      <p:sp>
        <p:nvSpPr>
          <p:cNvPr id="527" name="Google Shape;527;p40"/>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E06666"/>
          </a:solidFill>
          <a:ln>
            <a:noFill/>
          </a:ln>
        </p:spPr>
      </p:sp>
      <p:sp>
        <p:nvSpPr>
          <p:cNvPr id="528" name="Google Shape;528;p40"/>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40"/>
          <p:cNvGrpSpPr/>
          <p:nvPr/>
        </p:nvGrpSpPr>
        <p:grpSpPr>
          <a:xfrm>
            <a:off x="-9525" y="4462475"/>
            <a:ext cx="9167825" cy="595300"/>
            <a:chOff x="-9525" y="4462475"/>
            <a:chExt cx="9167825" cy="595300"/>
          </a:xfrm>
        </p:grpSpPr>
        <p:sp>
          <p:nvSpPr>
            <p:cNvPr id="532" name="Google Shape;532;p40"/>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533" name="Google Shape;533;p40"/>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534" name="Google Shape;534;p40"/>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535" name="Google Shape;535;p40"/>
          <p:cNvGrpSpPr/>
          <p:nvPr/>
        </p:nvGrpSpPr>
        <p:grpSpPr>
          <a:xfrm>
            <a:off x="-42837" y="4443488"/>
            <a:ext cx="9229575" cy="642788"/>
            <a:chOff x="-42837" y="4443488"/>
            <a:chExt cx="9229575" cy="642788"/>
          </a:xfrm>
        </p:grpSpPr>
        <p:sp>
          <p:nvSpPr>
            <p:cNvPr id="536" name="Google Shape;536;p40"/>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40"/>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1">
  <p:cSld name="TITLE_AND_BODY_4">
    <p:spTree>
      <p:nvGrpSpPr>
        <p:cNvPr id="566" name="Shape 566"/>
        <p:cNvGrpSpPr/>
        <p:nvPr/>
      </p:nvGrpSpPr>
      <p:grpSpPr>
        <a:xfrm>
          <a:off x="0" y="0"/>
          <a:ext cx="0" cy="0"/>
          <a:chOff x="0" y="0"/>
          <a:chExt cx="0" cy="0"/>
        </a:xfrm>
      </p:grpSpPr>
      <p:sp>
        <p:nvSpPr>
          <p:cNvPr id="567" name="Google Shape;567;p41"/>
          <p:cNvSpPr txBox="1"/>
          <p:nvPr>
            <p:ph type="title"/>
          </p:nvPr>
        </p:nvSpPr>
        <p:spPr>
          <a:xfrm>
            <a:off x="1068925" y="381000"/>
            <a:ext cx="6996600" cy="715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A86E8"/>
              </a:buClr>
              <a:buSzPts val="3600"/>
              <a:buNone/>
              <a:defRPr sz="3600">
                <a:solidFill>
                  <a:srgbClr val="4A86E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8" name="Google Shape;568;p41"/>
          <p:cNvSpPr txBox="1"/>
          <p:nvPr>
            <p:ph idx="1" type="body"/>
          </p:nvPr>
        </p:nvSpPr>
        <p:spPr>
          <a:xfrm>
            <a:off x="1012075" y="1072050"/>
            <a:ext cx="7110300" cy="2999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69" name="Google Shape;569;p41"/>
          <p:cNvSpPr/>
          <p:nvPr/>
        </p:nvSpPr>
        <p:spPr>
          <a:xfrm>
            <a:off x="-28575"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6D9EEB"/>
          </a:solidFill>
          <a:ln>
            <a:noFill/>
          </a:ln>
        </p:spPr>
      </p:sp>
      <p:sp>
        <p:nvSpPr>
          <p:cNvPr id="570" name="Google Shape;570;p41"/>
          <p:cNvSpPr/>
          <p:nvPr/>
        </p:nvSpPr>
        <p:spPr>
          <a:xfrm>
            <a:off x="-28575" y="4578111"/>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E06666"/>
          </a:solidFill>
          <a:ln>
            <a:noFill/>
          </a:ln>
        </p:spPr>
      </p:sp>
      <p:sp>
        <p:nvSpPr>
          <p:cNvPr id="571" name="Google Shape;571;p41"/>
          <p:cNvSpPr/>
          <p:nvPr/>
        </p:nvSpPr>
        <p:spPr>
          <a:xfrm rot="8100000">
            <a:off x="1847981" y="4252969"/>
            <a:ext cx="122612" cy="122612"/>
          </a:xfrm>
          <a:prstGeom prst="teardrop">
            <a:avLst>
              <a:gd fmla="val 100000" name="adj"/>
            </a:avLst>
          </a:prstGeom>
          <a:solidFill>
            <a:srgbClr val="AFF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rot="8100000">
            <a:off x="6038981" y="4536819"/>
            <a:ext cx="122612" cy="122612"/>
          </a:xfrm>
          <a:prstGeom prst="teardrop">
            <a:avLst>
              <a:gd fmla="val 100000" name="adj"/>
            </a:avLst>
          </a:prstGeom>
          <a:noFill/>
          <a:ln cap="flat" cmpd="sng" w="28575">
            <a:solidFill>
              <a:srgbClr val="00CE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rot="8100000">
            <a:off x="7181981" y="4570169"/>
            <a:ext cx="122612" cy="122612"/>
          </a:xfrm>
          <a:prstGeom prst="teardrop">
            <a:avLst>
              <a:gd fmla="val 100000" name="adj"/>
            </a:avLst>
          </a:prstGeom>
          <a:solidFill>
            <a:srgbClr val="00CE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41"/>
          <p:cNvGrpSpPr/>
          <p:nvPr/>
        </p:nvGrpSpPr>
        <p:grpSpPr>
          <a:xfrm>
            <a:off x="-9525" y="4462475"/>
            <a:ext cx="9167825" cy="595300"/>
            <a:chOff x="-9525" y="4462475"/>
            <a:chExt cx="9167825" cy="595300"/>
          </a:xfrm>
        </p:grpSpPr>
        <p:sp>
          <p:nvSpPr>
            <p:cNvPr id="575" name="Google Shape;575;p41"/>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med" w="med" type="none"/>
              <a:tailEnd len="med" w="med" type="none"/>
            </a:ln>
          </p:spPr>
        </p:sp>
        <p:sp>
          <p:nvSpPr>
            <p:cNvPr id="576" name="Google Shape;576;p41"/>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med" w="med" type="none"/>
              <a:tailEnd len="med" w="med" type="none"/>
            </a:ln>
          </p:spPr>
        </p:sp>
        <p:sp>
          <p:nvSpPr>
            <p:cNvPr id="577" name="Google Shape;577;p41"/>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med" w="med" type="none"/>
              <a:tailEnd len="med" w="med" type="none"/>
            </a:ln>
          </p:spPr>
        </p:sp>
      </p:grpSp>
      <p:grpSp>
        <p:nvGrpSpPr>
          <p:cNvPr id="578" name="Google Shape;578;p41"/>
          <p:cNvGrpSpPr/>
          <p:nvPr/>
        </p:nvGrpSpPr>
        <p:grpSpPr>
          <a:xfrm>
            <a:off x="-42837" y="4443488"/>
            <a:ext cx="9229575" cy="642788"/>
            <a:chOff x="-42837" y="4443488"/>
            <a:chExt cx="9229575" cy="642788"/>
          </a:xfrm>
        </p:grpSpPr>
        <p:sp>
          <p:nvSpPr>
            <p:cNvPr id="579" name="Google Shape;579;p41"/>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41"/>
          <p:cNvSpPr/>
          <p:nvPr/>
        </p:nvSpPr>
        <p:spPr>
          <a:xfrm>
            <a:off x="2990700" y="45862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1085700" y="48719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4895700" y="45160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rot="8100000">
            <a:off x="8699949" y="4329169"/>
            <a:ext cx="122612" cy="122612"/>
          </a:xfrm>
          <a:prstGeom prst="teardrop">
            <a:avLst>
              <a:gd fmla="val 100000" name="adj"/>
            </a:avLst>
          </a:prstGeom>
          <a:noFill/>
          <a:ln cap="flat" cmpd="sng" w="28575">
            <a:solidFill>
              <a:srgbClr val="AFF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txBox="1"/>
          <p:nvPr>
            <p:ph idx="12" type="sldNum"/>
          </p:nvPr>
        </p:nvSpPr>
        <p:spPr>
          <a:xfrm>
            <a:off x="8556775" y="4826200"/>
            <a:ext cx="548700" cy="3174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Maven Pro"/>
                <a:ea typeface="Maven Pro"/>
                <a:cs typeface="Maven Pro"/>
                <a:sym typeface="Maven Pro"/>
              </a:defRPr>
            </a:lvl1pPr>
            <a:lvl2pPr lvl="1" algn="r">
              <a:buNone/>
              <a:defRPr sz="1300">
                <a:solidFill>
                  <a:schemeClr val="lt1"/>
                </a:solidFill>
                <a:latin typeface="Maven Pro"/>
                <a:ea typeface="Maven Pro"/>
                <a:cs typeface="Maven Pro"/>
                <a:sym typeface="Maven Pro"/>
              </a:defRPr>
            </a:lvl2pPr>
            <a:lvl3pPr lvl="2" algn="r">
              <a:buNone/>
              <a:defRPr sz="1300">
                <a:solidFill>
                  <a:schemeClr val="lt1"/>
                </a:solidFill>
                <a:latin typeface="Maven Pro"/>
                <a:ea typeface="Maven Pro"/>
                <a:cs typeface="Maven Pro"/>
                <a:sym typeface="Maven Pro"/>
              </a:defRPr>
            </a:lvl3pPr>
            <a:lvl4pPr lvl="3" algn="r">
              <a:buNone/>
              <a:defRPr sz="1300">
                <a:solidFill>
                  <a:schemeClr val="lt1"/>
                </a:solidFill>
                <a:latin typeface="Maven Pro"/>
                <a:ea typeface="Maven Pro"/>
                <a:cs typeface="Maven Pro"/>
                <a:sym typeface="Maven Pro"/>
              </a:defRPr>
            </a:lvl4pPr>
            <a:lvl5pPr lvl="4" algn="r">
              <a:buNone/>
              <a:defRPr sz="1300">
                <a:solidFill>
                  <a:schemeClr val="lt1"/>
                </a:solidFill>
                <a:latin typeface="Maven Pro"/>
                <a:ea typeface="Maven Pro"/>
                <a:cs typeface="Maven Pro"/>
                <a:sym typeface="Maven Pro"/>
              </a:defRPr>
            </a:lvl5pPr>
            <a:lvl6pPr lvl="5" algn="r">
              <a:buNone/>
              <a:defRPr sz="1300">
                <a:solidFill>
                  <a:schemeClr val="lt1"/>
                </a:solidFill>
                <a:latin typeface="Maven Pro"/>
                <a:ea typeface="Maven Pro"/>
                <a:cs typeface="Maven Pro"/>
                <a:sym typeface="Maven Pro"/>
              </a:defRPr>
            </a:lvl6pPr>
            <a:lvl7pPr lvl="6" algn="r">
              <a:buNone/>
              <a:defRPr sz="1300">
                <a:solidFill>
                  <a:schemeClr val="lt1"/>
                </a:solidFill>
                <a:latin typeface="Maven Pro"/>
                <a:ea typeface="Maven Pro"/>
                <a:cs typeface="Maven Pro"/>
                <a:sym typeface="Maven Pro"/>
              </a:defRPr>
            </a:lvl7pPr>
            <a:lvl8pPr lvl="7" algn="r">
              <a:buNone/>
              <a:defRPr sz="1300">
                <a:solidFill>
                  <a:schemeClr val="lt1"/>
                </a:solidFill>
                <a:latin typeface="Maven Pro"/>
                <a:ea typeface="Maven Pro"/>
                <a:cs typeface="Maven Pro"/>
                <a:sym typeface="Maven Pro"/>
              </a:defRPr>
            </a:lvl8pPr>
            <a:lvl9pPr lvl="8" algn="r">
              <a:buNone/>
              <a:defRPr sz="1300">
                <a:solidFill>
                  <a:schemeClr val="lt1"/>
                </a:solidFill>
                <a:latin typeface="Maven Pro"/>
                <a:ea typeface="Maven Pro"/>
                <a:cs typeface="Maven Pro"/>
                <a:sym typeface="Maven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3.png"/><Relationship Id="rId6" Type="http://schemas.openxmlformats.org/officeDocument/2006/relationships/image" Target="../media/image2.jpg"/><Relationship Id="rId7" Type="http://schemas.openxmlformats.org/officeDocument/2006/relationships/image" Target="../media/image30.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www.youtube.com/watch?v=BgeqgumOsF4" TargetMode="External"/><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image" Target="../media/image50.png"/><Relationship Id="rId7" Type="http://schemas.openxmlformats.org/officeDocument/2006/relationships/image" Target="../media/image47.png"/><Relationship Id="rId8"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0.png"/><Relationship Id="rId11" Type="http://schemas.openxmlformats.org/officeDocument/2006/relationships/image" Target="../media/image65.png"/><Relationship Id="rId10" Type="http://schemas.openxmlformats.org/officeDocument/2006/relationships/image" Target="../media/image67.png"/><Relationship Id="rId13" Type="http://schemas.openxmlformats.org/officeDocument/2006/relationships/image" Target="../media/image69.png"/><Relationship Id="rId12" Type="http://schemas.openxmlformats.org/officeDocument/2006/relationships/image" Target="../media/image61.png"/><Relationship Id="rId15" Type="http://schemas.openxmlformats.org/officeDocument/2006/relationships/image" Target="../media/image76.png"/><Relationship Id="rId14" Type="http://schemas.openxmlformats.org/officeDocument/2006/relationships/image" Target="../media/image68.png"/><Relationship Id="rId16"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5.png"/><Relationship Id="rId9" Type="http://schemas.openxmlformats.org/officeDocument/2006/relationships/image" Target="../media/image78.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71.png"/><Relationship Id="rId8" Type="http://schemas.openxmlformats.org/officeDocument/2006/relationships/image" Target="../media/image65.png"/><Relationship Id="rId11" Type="http://schemas.openxmlformats.org/officeDocument/2006/relationships/image" Target="../media/image69.png"/><Relationship Id="rId10" Type="http://schemas.openxmlformats.org/officeDocument/2006/relationships/image" Target="../media/image74.png"/><Relationship Id="rId12"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104.png"/><Relationship Id="rId4" Type="http://schemas.openxmlformats.org/officeDocument/2006/relationships/image" Target="../media/image103.png"/><Relationship Id="rId5"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82.png"/><Relationship Id="rId4" Type="http://schemas.openxmlformats.org/officeDocument/2006/relationships/image" Target="../media/image32.png"/><Relationship Id="rId5"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88.png"/><Relationship Id="rId4" Type="http://schemas.openxmlformats.org/officeDocument/2006/relationships/image" Target="../media/image85.png"/><Relationship Id="rId5"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95.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97.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87.png"/><Relationship Id="rId4" Type="http://schemas.openxmlformats.org/officeDocument/2006/relationships/image" Target="../media/image32.png"/><Relationship Id="rId5"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99.jpg"/><Relationship Id="rId5" Type="http://schemas.openxmlformats.org/officeDocument/2006/relationships/image" Target="../media/image107.png"/><Relationship Id="rId6" Type="http://schemas.openxmlformats.org/officeDocument/2006/relationships/image" Target="../media/image106.jpg"/><Relationship Id="rId7" Type="http://schemas.openxmlformats.org/officeDocument/2006/relationships/image" Target="../media/image98.png"/><Relationship Id="rId8"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101.png"/><Relationship Id="rId4" Type="http://schemas.openxmlformats.org/officeDocument/2006/relationships/image" Target="../media/image16.png"/><Relationship Id="rId5"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3.png"/><Relationship Id="rId6" Type="http://schemas.openxmlformats.org/officeDocument/2006/relationships/image" Target="../media/image2.jpg"/><Relationship Id="rId7" Type="http://schemas.openxmlformats.org/officeDocument/2006/relationships/image" Target="../media/image30.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2"/>
          <p:cNvSpPr txBox="1"/>
          <p:nvPr>
            <p:ph idx="1" type="subTitle"/>
          </p:nvPr>
        </p:nvSpPr>
        <p:spPr>
          <a:xfrm>
            <a:off x="1800600" y="2713050"/>
            <a:ext cx="55428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IS483 Final Presentation by Team Cycovid-20</a:t>
            </a:r>
            <a:endParaRPr/>
          </a:p>
        </p:txBody>
      </p:sp>
      <p:sp>
        <p:nvSpPr>
          <p:cNvPr id="614" name="Google Shape;614;p4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Natural Disaster</a:t>
            </a:r>
            <a:r>
              <a:rPr lang="en-GB">
                <a:solidFill>
                  <a:schemeClr val="accent2"/>
                </a:solidFill>
              </a:rPr>
              <a:t> Stress Testing</a:t>
            </a:r>
            <a:endParaRPr>
              <a:solidFill>
                <a:schemeClr val="accent2"/>
              </a:solidFill>
            </a:endParaRPr>
          </a:p>
        </p:txBody>
      </p:sp>
      <p:sp>
        <p:nvSpPr>
          <p:cNvPr id="615" name="Google Shape;615;p42"/>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2"/>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42"/>
          <p:cNvGrpSpPr/>
          <p:nvPr/>
        </p:nvGrpSpPr>
        <p:grpSpPr>
          <a:xfrm>
            <a:off x="6232314" y="3696331"/>
            <a:ext cx="121434" cy="1073147"/>
            <a:chOff x="6232314" y="3696331"/>
            <a:chExt cx="121434" cy="1073147"/>
          </a:xfrm>
        </p:grpSpPr>
        <p:sp>
          <p:nvSpPr>
            <p:cNvPr id="620" name="Google Shape;620;p4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42"/>
          <p:cNvGrpSpPr/>
          <p:nvPr/>
        </p:nvGrpSpPr>
        <p:grpSpPr>
          <a:xfrm>
            <a:off x="6780548" y="337714"/>
            <a:ext cx="133252" cy="1952377"/>
            <a:chOff x="6780548" y="337714"/>
            <a:chExt cx="133252" cy="1952377"/>
          </a:xfrm>
        </p:grpSpPr>
        <p:sp>
          <p:nvSpPr>
            <p:cNvPr id="623" name="Google Shape;623;p4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42"/>
          <p:cNvGrpSpPr/>
          <p:nvPr/>
        </p:nvGrpSpPr>
        <p:grpSpPr>
          <a:xfrm>
            <a:off x="1608717" y="1280046"/>
            <a:ext cx="199237" cy="2828935"/>
            <a:chOff x="1608717" y="1280046"/>
            <a:chExt cx="199237" cy="2828935"/>
          </a:xfrm>
        </p:grpSpPr>
        <p:sp>
          <p:nvSpPr>
            <p:cNvPr id="626" name="Google Shape;626;p4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2"/>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2"/>
          <p:cNvGrpSpPr/>
          <p:nvPr/>
        </p:nvGrpSpPr>
        <p:grpSpPr>
          <a:xfrm>
            <a:off x="8008096" y="2108910"/>
            <a:ext cx="199001" cy="2139769"/>
            <a:chOff x="8008096" y="2108910"/>
            <a:chExt cx="199001" cy="2139769"/>
          </a:xfrm>
        </p:grpSpPr>
        <p:sp>
          <p:nvSpPr>
            <p:cNvPr id="632" name="Google Shape;632;p4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42"/>
          <p:cNvGrpSpPr/>
          <p:nvPr/>
        </p:nvGrpSpPr>
        <p:grpSpPr>
          <a:xfrm>
            <a:off x="4472500" y="3928605"/>
            <a:ext cx="199001" cy="867198"/>
            <a:chOff x="4475150" y="4052605"/>
            <a:chExt cx="199001" cy="867198"/>
          </a:xfrm>
        </p:grpSpPr>
        <p:sp>
          <p:nvSpPr>
            <p:cNvPr id="635" name="Google Shape;635;p4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51"/>
          <p:cNvPicPr preferRelativeResize="0"/>
          <p:nvPr/>
        </p:nvPicPr>
        <p:blipFill>
          <a:blip r:embed="rId3">
            <a:alphaModFix/>
          </a:blip>
          <a:stretch>
            <a:fillRect/>
          </a:stretch>
        </p:blipFill>
        <p:spPr>
          <a:xfrm>
            <a:off x="2129200" y="1096800"/>
            <a:ext cx="4885600" cy="3300025"/>
          </a:xfrm>
          <a:prstGeom prst="rect">
            <a:avLst/>
          </a:prstGeom>
          <a:noFill/>
          <a:ln>
            <a:noFill/>
          </a:ln>
        </p:spPr>
      </p:pic>
      <p:sp>
        <p:nvSpPr>
          <p:cNvPr id="748" name="Google Shape;748;p51"/>
          <p:cNvSpPr/>
          <p:nvPr/>
        </p:nvSpPr>
        <p:spPr>
          <a:xfrm>
            <a:off x="6255700" y="3060750"/>
            <a:ext cx="759000" cy="133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Frequency of </a:t>
            </a:r>
            <a:r>
              <a:rPr lang="en-GB"/>
              <a:t>Cyclones</a:t>
            </a:r>
            <a:endParaRPr/>
          </a:p>
        </p:txBody>
      </p:sp>
      <p:sp>
        <p:nvSpPr>
          <p:cNvPr id="750" name="Google Shape;75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2"/>
          <p:cNvSpPr txBox="1"/>
          <p:nvPr>
            <p:ph idx="1" type="body"/>
          </p:nvPr>
        </p:nvSpPr>
        <p:spPr>
          <a:xfrm>
            <a:off x="916463" y="3291425"/>
            <a:ext cx="7110300" cy="715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t>Upward trend observed in the number of very severe cyclonic storms in recent years</a:t>
            </a:r>
            <a:endParaRPr sz="2000"/>
          </a:p>
        </p:txBody>
      </p:sp>
      <p:pic>
        <p:nvPicPr>
          <p:cNvPr id="756" name="Google Shape;756;p52"/>
          <p:cNvPicPr preferRelativeResize="0"/>
          <p:nvPr/>
        </p:nvPicPr>
        <p:blipFill rotWithShape="1">
          <a:blip r:embed="rId3">
            <a:alphaModFix/>
          </a:blip>
          <a:srcRect b="68689" l="2987" r="0" t="0"/>
          <a:stretch/>
        </p:blipFill>
        <p:spPr>
          <a:xfrm>
            <a:off x="706738" y="1333913"/>
            <a:ext cx="7529750" cy="1663250"/>
          </a:xfrm>
          <a:prstGeom prst="rect">
            <a:avLst/>
          </a:prstGeom>
          <a:noFill/>
          <a:ln>
            <a:noFill/>
          </a:ln>
        </p:spPr>
      </p:pic>
      <p:sp>
        <p:nvSpPr>
          <p:cNvPr id="757" name="Google Shape;757;p52"/>
          <p:cNvSpPr/>
          <p:nvPr/>
        </p:nvSpPr>
        <p:spPr>
          <a:xfrm>
            <a:off x="5676988" y="2164188"/>
            <a:ext cx="2559600" cy="715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txBox="1"/>
          <p:nvPr/>
        </p:nvSpPr>
        <p:spPr>
          <a:xfrm>
            <a:off x="5369113" y="2725638"/>
            <a:ext cx="706200" cy="344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Oswald"/>
                <a:ea typeface="Oswald"/>
                <a:cs typeface="Oswald"/>
                <a:sym typeface="Oswald"/>
              </a:rPr>
              <a:t>2000</a:t>
            </a:r>
            <a:endParaRPr b="1">
              <a:latin typeface="Oswald"/>
              <a:ea typeface="Oswald"/>
              <a:cs typeface="Oswald"/>
              <a:sym typeface="Oswald"/>
            </a:endParaRPr>
          </a:p>
        </p:txBody>
      </p:sp>
      <p:sp>
        <p:nvSpPr>
          <p:cNvPr id="759" name="Google Shape;759;p52"/>
          <p:cNvSpPr txBox="1"/>
          <p:nvPr/>
        </p:nvSpPr>
        <p:spPr>
          <a:xfrm>
            <a:off x="7731063" y="2725638"/>
            <a:ext cx="706200" cy="3441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Oswald"/>
                <a:ea typeface="Oswald"/>
                <a:cs typeface="Oswald"/>
                <a:sym typeface="Oswald"/>
              </a:rPr>
              <a:t>2018</a:t>
            </a:r>
            <a:endParaRPr b="1">
              <a:latin typeface="Oswald"/>
              <a:ea typeface="Oswald"/>
              <a:cs typeface="Oswald"/>
              <a:sym typeface="Oswald"/>
            </a:endParaRPr>
          </a:p>
        </p:txBody>
      </p:sp>
      <p:sp>
        <p:nvSpPr>
          <p:cNvPr id="760" name="Google Shape;760;p52"/>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Intensity of </a:t>
            </a:r>
            <a:r>
              <a:rPr lang="en-GB"/>
              <a:t>Cyclones</a:t>
            </a:r>
            <a:endParaRPr/>
          </a:p>
        </p:txBody>
      </p:sp>
      <p:sp>
        <p:nvSpPr>
          <p:cNvPr id="761" name="Google Shape;76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3"/>
          <p:cNvSpPr/>
          <p:nvPr/>
        </p:nvSpPr>
        <p:spPr>
          <a:xfrm>
            <a:off x="293075" y="1096875"/>
            <a:ext cx="3106500" cy="335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53"/>
          <p:cNvPicPr preferRelativeResize="0"/>
          <p:nvPr/>
        </p:nvPicPr>
        <p:blipFill>
          <a:blip r:embed="rId3">
            <a:alphaModFix/>
          </a:blip>
          <a:stretch>
            <a:fillRect/>
          </a:stretch>
        </p:blipFill>
        <p:spPr>
          <a:xfrm>
            <a:off x="3583550" y="1096800"/>
            <a:ext cx="5305075" cy="3354825"/>
          </a:xfrm>
          <a:prstGeom prst="rect">
            <a:avLst/>
          </a:prstGeom>
          <a:noFill/>
          <a:ln>
            <a:noFill/>
          </a:ln>
        </p:spPr>
      </p:pic>
      <p:sp>
        <p:nvSpPr>
          <p:cNvPr id="768" name="Google Shape;768;p53"/>
          <p:cNvSpPr txBox="1"/>
          <p:nvPr/>
        </p:nvSpPr>
        <p:spPr>
          <a:xfrm>
            <a:off x="454275" y="1118150"/>
            <a:ext cx="3034200" cy="3333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rgbClr val="FFFFFF"/>
                </a:solidFill>
                <a:latin typeface="Maven Pro"/>
                <a:ea typeface="Maven Pro"/>
                <a:cs typeface="Maven Pro"/>
                <a:sym typeface="Maven Pro"/>
              </a:rPr>
              <a:t>Extreme category Tropical </a:t>
            </a:r>
            <a:r>
              <a:rPr lang="en-GB" sz="1600">
                <a:solidFill>
                  <a:srgbClr val="FFFFFF"/>
                </a:solidFill>
                <a:latin typeface="Maven Pro"/>
                <a:ea typeface="Maven Pro"/>
                <a:cs typeface="Maven Pro"/>
                <a:sym typeface="Maven Pro"/>
              </a:rPr>
              <a:t>Cyclones</a:t>
            </a:r>
            <a:r>
              <a:rPr lang="en-GB" sz="1600">
                <a:solidFill>
                  <a:srgbClr val="FFFFFF"/>
                </a:solidFill>
                <a:latin typeface="Maven Pro"/>
                <a:ea typeface="Maven Pro"/>
                <a:cs typeface="Maven Pro"/>
                <a:sym typeface="Maven Pro"/>
              </a:rPr>
              <a:t> observed over the Indian seas from 2000-2018</a:t>
            </a:r>
            <a:endParaRPr sz="1600">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lnSpc>
                <a:spcPct val="100000"/>
              </a:lnSpc>
              <a:spcBef>
                <a:spcPts val="0"/>
              </a:spcBef>
              <a:spcAft>
                <a:spcPts val="0"/>
              </a:spcAft>
              <a:buNone/>
            </a:pPr>
            <a:r>
              <a:rPr b="1" lang="en-GB" sz="1600" u="sng">
                <a:solidFill>
                  <a:srgbClr val="FFFFFF"/>
                </a:solidFill>
                <a:latin typeface="Maven Pro"/>
                <a:ea typeface="Maven Pro"/>
                <a:cs typeface="Maven Pro"/>
                <a:sym typeface="Maven Pro"/>
              </a:rPr>
              <a:t>Observation:</a:t>
            </a:r>
            <a:r>
              <a:rPr lang="en-GB" sz="1600">
                <a:solidFill>
                  <a:srgbClr val="FFFFFF"/>
                </a:solidFill>
                <a:latin typeface="Maven Pro"/>
                <a:ea typeface="Maven Pro"/>
                <a:cs typeface="Maven Pro"/>
                <a:sym typeface="Maven Pro"/>
              </a:rPr>
              <a:t> Increase in number of high intensity </a:t>
            </a:r>
            <a:r>
              <a:rPr lang="en-GB" sz="1600">
                <a:solidFill>
                  <a:srgbClr val="FFFFFF"/>
                </a:solidFill>
                <a:latin typeface="Maven Pro"/>
                <a:ea typeface="Maven Pro"/>
                <a:cs typeface="Maven Pro"/>
                <a:sym typeface="Maven Pro"/>
              </a:rPr>
              <a:t>cyclones</a:t>
            </a:r>
            <a:endParaRPr sz="1600">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lnSpc>
                <a:spcPct val="100000"/>
              </a:lnSpc>
              <a:spcBef>
                <a:spcPts val="0"/>
              </a:spcBef>
              <a:spcAft>
                <a:spcPts val="0"/>
              </a:spcAft>
              <a:buNone/>
            </a:pPr>
            <a:r>
              <a:rPr b="1" lang="en-GB" sz="1600" u="sng">
                <a:solidFill>
                  <a:srgbClr val="FFFFFF"/>
                </a:solidFill>
                <a:latin typeface="Maven Pro"/>
                <a:ea typeface="Maven Pro"/>
                <a:cs typeface="Maven Pro"/>
                <a:sym typeface="Maven Pro"/>
              </a:rPr>
              <a:t>Projection:</a:t>
            </a:r>
            <a:r>
              <a:rPr lang="en-GB" sz="1600">
                <a:solidFill>
                  <a:srgbClr val="FFFFFF"/>
                </a:solidFill>
                <a:latin typeface="Maven Pro"/>
                <a:ea typeface="Maven Pro"/>
                <a:cs typeface="Maven Pro"/>
                <a:sym typeface="Maven Pro"/>
              </a:rPr>
              <a:t> Increasing intensity of </a:t>
            </a:r>
            <a:r>
              <a:rPr lang="en-GB" sz="1600">
                <a:solidFill>
                  <a:srgbClr val="FFFFFF"/>
                </a:solidFill>
                <a:latin typeface="Maven Pro"/>
                <a:ea typeface="Maven Pro"/>
                <a:cs typeface="Maven Pro"/>
                <a:sym typeface="Maven Pro"/>
              </a:rPr>
              <a:t>cyclones</a:t>
            </a:r>
            <a:r>
              <a:rPr lang="en-GB" sz="1600">
                <a:solidFill>
                  <a:srgbClr val="FFFFFF"/>
                </a:solidFill>
                <a:latin typeface="Maven Pro"/>
                <a:ea typeface="Maven Pro"/>
                <a:cs typeface="Maven Pro"/>
                <a:sym typeface="Maven Pro"/>
              </a:rPr>
              <a:t> in the future </a:t>
            </a:r>
            <a:endParaRPr sz="1600">
              <a:solidFill>
                <a:srgbClr val="FFFFFF"/>
              </a:solidFill>
              <a:latin typeface="Maven Pro"/>
              <a:ea typeface="Maven Pro"/>
              <a:cs typeface="Maven Pro"/>
              <a:sym typeface="Maven Pro"/>
            </a:endParaRPr>
          </a:p>
        </p:txBody>
      </p:sp>
      <p:sp>
        <p:nvSpPr>
          <p:cNvPr id="769" name="Google Shape;769;p53"/>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Intensity of Cyclones</a:t>
            </a:r>
            <a:endParaRPr/>
          </a:p>
        </p:txBody>
      </p:sp>
      <p:sp>
        <p:nvSpPr>
          <p:cNvPr id="770" name="Google Shape;77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4"/>
          <p:cNvSpPr txBox="1"/>
          <p:nvPr>
            <p:ph idx="1" type="body"/>
          </p:nvPr>
        </p:nvSpPr>
        <p:spPr>
          <a:xfrm>
            <a:off x="5801400" y="1214625"/>
            <a:ext cx="2847600" cy="2999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Evidence:</a:t>
            </a:r>
            <a:r>
              <a:rPr lang="en-GB" sz="1600"/>
              <a:t> An increasing trend is noticed in the total duration of cyclones occurred between 1990 and 2019</a:t>
            </a:r>
            <a:br>
              <a:rPr lang="en-GB" sz="1600"/>
            </a:br>
            <a:endParaRPr sz="1600"/>
          </a:p>
          <a:p>
            <a:pPr indent="0" lvl="0" marL="0" rtl="0" algn="l">
              <a:spcBef>
                <a:spcPts val="0"/>
              </a:spcBef>
              <a:spcAft>
                <a:spcPts val="0"/>
              </a:spcAft>
              <a:buNone/>
            </a:pPr>
            <a:r>
              <a:rPr b="1" lang="en-GB" sz="1600" u="sng"/>
              <a:t>Conclusion:</a:t>
            </a:r>
            <a:r>
              <a:rPr b="1" lang="en-GB" sz="1600"/>
              <a:t> </a:t>
            </a:r>
            <a:r>
              <a:rPr lang="en-GB" sz="1600"/>
              <a:t>The duration of cyclones is increasing over time, which increases its impact</a:t>
            </a:r>
            <a:endParaRPr sz="1600"/>
          </a:p>
        </p:txBody>
      </p:sp>
      <p:pic>
        <p:nvPicPr>
          <p:cNvPr id="776" name="Google Shape;776;p54"/>
          <p:cNvPicPr preferRelativeResize="0"/>
          <p:nvPr/>
        </p:nvPicPr>
        <p:blipFill>
          <a:blip r:embed="rId3">
            <a:alphaModFix/>
          </a:blip>
          <a:stretch>
            <a:fillRect/>
          </a:stretch>
        </p:blipFill>
        <p:spPr>
          <a:xfrm>
            <a:off x="473875" y="1214624"/>
            <a:ext cx="5009428" cy="2999400"/>
          </a:xfrm>
          <a:prstGeom prst="rect">
            <a:avLst/>
          </a:prstGeom>
          <a:noFill/>
          <a:ln>
            <a:noFill/>
          </a:ln>
        </p:spPr>
      </p:pic>
      <p:sp>
        <p:nvSpPr>
          <p:cNvPr id="777" name="Google Shape;777;p54"/>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Duration of Cyclones</a:t>
            </a:r>
            <a:endParaRPr/>
          </a:p>
        </p:txBody>
      </p:sp>
      <p:sp>
        <p:nvSpPr>
          <p:cNvPr id="778" name="Google Shape;778;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55"/>
          <p:cNvPicPr preferRelativeResize="0"/>
          <p:nvPr/>
        </p:nvPicPr>
        <p:blipFill rotWithShape="1">
          <a:blip r:embed="rId3">
            <a:alphaModFix/>
          </a:blip>
          <a:srcRect b="37402" l="0" r="0" t="0"/>
          <a:stretch/>
        </p:blipFill>
        <p:spPr>
          <a:xfrm>
            <a:off x="186450" y="1096788"/>
            <a:ext cx="8761526" cy="3306425"/>
          </a:xfrm>
          <a:prstGeom prst="rect">
            <a:avLst/>
          </a:prstGeom>
          <a:noFill/>
          <a:ln>
            <a:noFill/>
          </a:ln>
        </p:spPr>
      </p:pic>
      <p:sp>
        <p:nvSpPr>
          <p:cNvPr id="784" name="Google Shape;784;p55"/>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Temperature Rising</a:t>
            </a:r>
            <a:endParaRPr/>
          </a:p>
        </p:txBody>
      </p:sp>
      <p:sp>
        <p:nvSpPr>
          <p:cNvPr id="785" name="Google Shape;78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6"/>
          <p:cNvSpPr txBox="1"/>
          <p:nvPr>
            <p:ph idx="1" type="body"/>
          </p:nvPr>
        </p:nvSpPr>
        <p:spPr>
          <a:xfrm>
            <a:off x="1012075" y="1529250"/>
            <a:ext cx="7110300" cy="2999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a:t>Higher temperatures lead to cyclones forming at a faster rate</a:t>
            </a:r>
            <a:endParaRPr/>
          </a:p>
          <a:p>
            <a:pPr indent="-342900" lvl="1" marL="914400" rtl="0" algn="l">
              <a:lnSpc>
                <a:spcPct val="150000"/>
              </a:lnSpc>
              <a:spcBef>
                <a:spcPts val="0"/>
              </a:spcBef>
              <a:spcAft>
                <a:spcPts val="0"/>
              </a:spcAft>
              <a:buSzPts val="1800"/>
              <a:buChar char="○"/>
            </a:pPr>
            <a:r>
              <a:rPr lang="en-GB" sz="1800"/>
              <a:t>Case with Phailin and Amphan</a:t>
            </a:r>
            <a:endParaRPr sz="1800"/>
          </a:p>
          <a:p>
            <a:pPr indent="-342900" lvl="0" marL="457200" rtl="0" algn="l">
              <a:lnSpc>
                <a:spcPct val="150000"/>
              </a:lnSpc>
              <a:spcBef>
                <a:spcPts val="1600"/>
              </a:spcBef>
              <a:spcAft>
                <a:spcPts val="0"/>
              </a:spcAft>
              <a:buSzPts val="1800"/>
              <a:buChar char="●"/>
            </a:pPr>
            <a:r>
              <a:rPr lang="en-GB"/>
              <a:t>Warmer oceans signifies higher rainfall during storms</a:t>
            </a:r>
            <a:endParaRPr/>
          </a:p>
          <a:p>
            <a:pPr indent="-342900" lvl="0" marL="457200" rtl="0" algn="l">
              <a:lnSpc>
                <a:spcPct val="150000"/>
              </a:lnSpc>
              <a:spcBef>
                <a:spcPts val="0"/>
              </a:spcBef>
              <a:spcAft>
                <a:spcPts val="0"/>
              </a:spcAft>
              <a:buSzPts val="1800"/>
              <a:buChar char="●"/>
            </a:pPr>
            <a:r>
              <a:rPr lang="en-GB"/>
              <a:t>Increasing intensity of tropical cyclones</a:t>
            </a:r>
            <a:endParaRPr/>
          </a:p>
        </p:txBody>
      </p:sp>
      <p:sp>
        <p:nvSpPr>
          <p:cNvPr id="791" name="Google Shape;791;p56"/>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Temperature Rising</a:t>
            </a:r>
            <a:endParaRPr/>
          </a:p>
        </p:txBody>
      </p:sp>
      <p:sp>
        <p:nvSpPr>
          <p:cNvPr id="792" name="Google Shape;79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7"/>
          <p:cNvSpPr txBox="1"/>
          <p:nvPr>
            <p:ph idx="1" type="body"/>
          </p:nvPr>
        </p:nvSpPr>
        <p:spPr>
          <a:xfrm>
            <a:off x="1012075" y="1072050"/>
            <a:ext cx="7110300" cy="64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Impact on densely populated low-lying coastal areas</a:t>
            </a:r>
            <a:endParaRPr/>
          </a:p>
          <a:p>
            <a:pPr indent="0" lvl="0" marL="0" rtl="0" algn="l">
              <a:spcBef>
                <a:spcPts val="0"/>
              </a:spcBef>
              <a:spcAft>
                <a:spcPts val="0"/>
              </a:spcAft>
              <a:buNone/>
            </a:pPr>
            <a:r>
              <a:t/>
            </a:r>
            <a:endParaRPr/>
          </a:p>
        </p:txBody>
      </p:sp>
      <p:pic>
        <p:nvPicPr>
          <p:cNvPr id="798" name="Google Shape;798;p57"/>
          <p:cNvPicPr preferRelativeResize="0"/>
          <p:nvPr/>
        </p:nvPicPr>
        <p:blipFill>
          <a:blip r:embed="rId3">
            <a:alphaModFix/>
          </a:blip>
          <a:stretch>
            <a:fillRect/>
          </a:stretch>
        </p:blipFill>
        <p:spPr>
          <a:xfrm>
            <a:off x="762862" y="1714350"/>
            <a:ext cx="3694481" cy="2637618"/>
          </a:xfrm>
          <a:prstGeom prst="rect">
            <a:avLst/>
          </a:prstGeom>
          <a:noFill/>
          <a:ln>
            <a:noFill/>
          </a:ln>
        </p:spPr>
      </p:pic>
      <p:pic>
        <p:nvPicPr>
          <p:cNvPr id="799" name="Google Shape;799;p57"/>
          <p:cNvPicPr preferRelativeResize="0"/>
          <p:nvPr/>
        </p:nvPicPr>
        <p:blipFill>
          <a:blip r:embed="rId4">
            <a:alphaModFix/>
          </a:blip>
          <a:stretch>
            <a:fillRect/>
          </a:stretch>
        </p:blipFill>
        <p:spPr>
          <a:xfrm>
            <a:off x="4661177" y="1714350"/>
            <a:ext cx="3719960" cy="2653900"/>
          </a:xfrm>
          <a:prstGeom prst="rect">
            <a:avLst/>
          </a:prstGeom>
          <a:noFill/>
          <a:ln>
            <a:noFill/>
          </a:ln>
        </p:spPr>
      </p:pic>
      <p:sp>
        <p:nvSpPr>
          <p:cNvPr id="800" name="Google Shape;800;p5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Sea Level Rising</a:t>
            </a:r>
            <a:endParaRPr/>
          </a:p>
        </p:txBody>
      </p:sp>
      <p:sp>
        <p:nvSpPr>
          <p:cNvPr id="801" name="Google Shape;80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8"/>
          <p:cNvSpPr txBox="1"/>
          <p:nvPr>
            <p:ph idx="1" type="body"/>
          </p:nvPr>
        </p:nvSpPr>
        <p:spPr>
          <a:xfrm>
            <a:off x="1012075" y="1072050"/>
            <a:ext cx="7110300" cy="3728400"/>
          </a:xfrm>
          <a:prstGeom prst="rect">
            <a:avLst/>
          </a:prstGeom>
        </p:spPr>
        <p:txBody>
          <a:bodyPr anchorCtr="0" anchor="t" bIns="91425" lIns="91425" spcFirstLastPara="1" rIns="91425" wrap="square" tIns="91425">
            <a:noAutofit/>
          </a:bodyPr>
          <a:lstStyle/>
          <a:p>
            <a:pPr indent="0" lvl="0" marL="0" rtl="0" algn="l">
              <a:lnSpc>
                <a:spcPct val="150000"/>
              </a:lnSpc>
              <a:spcBef>
                <a:spcPts val="480"/>
              </a:spcBef>
              <a:spcAft>
                <a:spcPts val="0"/>
              </a:spcAft>
              <a:buNone/>
            </a:pPr>
            <a:r>
              <a:rPr lang="en-GB"/>
              <a:t>Increasing vulnerability:</a:t>
            </a:r>
            <a:endParaRPr/>
          </a:p>
          <a:p>
            <a:pPr indent="-342900" lvl="0" marL="457200" rtl="0" algn="l">
              <a:lnSpc>
                <a:spcPct val="150000"/>
              </a:lnSpc>
              <a:spcBef>
                <a:spcPts val="0"/>
              </a:spcBef>
              <a:spcAft>
                <a:spcPts val="0"/>
              </a:spcAft>
              <a:buSzPts val="1800"/>
              <a:buChar char="●"/>
            </a:pPr>
            <a:r>
              <a:rPr lang="en-GB"/>
              <a:t>Higher storm surges due to rising sea level</a:t>
            </a:r>
            <a:endParaRPr/>
          </a:p>
          <a:p>
            <a:pPr indent="-342900" lvl="1" marL="914400" rtl="0" algn="l">
              <a:lnSpc>
                <a:spcPct val="150000"/>
              </a:lnSpc>
              <a:spcBef>
                <a:spcPts val="0"/>
              </a:spcBef>
              <a:spcAft>
                <a:spcPts val="0"/>
              </a:spcAft>
              <a:buSzPts val="1800"/>
              <a:buChar char="○"/>
            </a:pPr>
            <a:r>
              <a:rPr lang="en-GB" sz="1800"/>
              <a:t>Impact on larger inland areas </a:t>
            </a:r>
            <a:endParaRPr sz="1800"/>
          </a:p>
          <a:p>
            <a:pPr indent="-342900" lvl="0" marL="457200" rtl="0" algn="l">
              <a:lnSpc>
                <a:spcPct val="150000"/>
              </a:lnSpc>
              <a:spcBef>
                <a:spcPts val="0"/>
              </a:spcBef>
              <a:spcAft>
                <a:spcPts val="0"/>
              </a:spcAft>
              <a:buSzPts val="1800"/>
              <a:buChar char="●"/>
            </a:pPr>
            <a:r>
              <a:rPr lang="en-GB"/>
              <a:t>High population density</a:t>
            </a:r>
            <a:endParaRPr/>
          </a:p>
          <a:p>
            <a:pPr indent="-342900" lvl="1" marL="914400" rtl="0" algn="l">
              <a:lnSpc>
                <a:spcPct val="150000"/>
              </a:lnSpc>
              <a:spcBef>
                <a:spcPts val="0"/>
              </a:spcBef>
              <a:spcAft>
                <a:spcPts val="0"/>
              </a:spcAft>
              <a:buSzPts val="1800"/>
              <a:buChar char="○"/>
            </a:pPr>
            <a:r>
              <a:rPr lang="en-GB" sz="1800"/>
              <a:t>E.g. India is projected as the largest in the world by 2030</a:t>
            </a:r>
            <a:endParaRPr sz="1800"/>
          </a:p>
          <a:p>
            <a:pPr indent="-342900" lvl="0" marL="457200" rtl="0" algn="l">
              <a:lnSpc>
                <a:spcPct val="150000"/>
              </a:lnSpc>
              <a:spcBef>
                <a:spcPts val="480"/>
              </a:spcBef>
              <a:spcAft>
                <a:spcPts val="0"/>
              </a:spcAft>
              <a:buSzPts val="1800"/>
              <a:buChar char="●"/>
            </a:pPr>
            <a:r>
              <a:rPr lang="en-GB"/>
              <a:t>Fragile infrastructures</a:t>
            </a:r>
            <a:endParaRPr/>
          </a:p>
        </p:txBody>
      </p:sp>
      <p:sp>
        <p:nvSpPr>
          <p:cNvPr id="807" name="Google Shape;807;p58"/>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Sea Level Rising: India</a:t>
            </a:r>
            <a:endParaRPr/>
          </a:p>
        </p:txBody>
      </p:sp>
      <p:sp>
        <p:nvSpPr>
          <p:cNvPr id="808" name="Google Shape;80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9"/>
          <p:cNvSpPr txBox="1"/>
          <p:nvPr>
            <p:ph idx="4294967295" type="body"/>
          </p:nvPr>
        </p:nvSpPr>
        <p:spPr>
          <a:xfrm>
            <a:off x="1012075" y="1072050"/>
            <a:ext cx="7110300" cy="29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Focus on two Cat 5 cyclones 7 years apart: </a:t>
            </a:r>
            <a:endParaRPr/>
          </a:p>
          <a:p>
            <a:pPr indent="-349250" lvl="0" marL="457200" rtl="0" algn="l">
              <a:spcBef>
                <a:spcPts val="1600"/>
              </a:spcBef>
              <a:spcAft>
                <a:spcPts val="0"/>
              </a:spcAft>
              <a:buSzPts val="1900"/>
              <a:buAutoNum type="arabicPeriod"/>
            </a:pPr>
            <a:r>
              <a:rPr lang="en-GB" sz="1900"/>
              <a:t>Cyclone Amphan</a:t>
            </a:r>
            <a:endParaRPr sz="1900"/>
          </a:p>
          <a:p>
            <a:pPr indent="-349250" lvl="0" marL="457200" rtl="0" algn="l">
              <a:spcBef>
                <a:spcPts val="1600"/>
              </a:spcBef>
              <a:spcAft>
                <a:spcPts val="0"/>
              </a:spcAft>
              <a:buSzPts val="1900"/>
              <a:buAutoNum type="arabicPeriod"/>
            </a:pPr>
            <a:r>
              <a:rPr lang="en-GB" sz="1900"/>
              <a:t>Cyclone Phailin</a:t>
            </a:r>
            <a:endParaRPr sz="1900"/>
          </a:p>
          <a:p>
            <a:pPr indent="0" lvl="0" marL="0" rtl="0" algn="l">
              <a:spcBef>
                <a:spcPts val="1600"/>
              </a:spcBef>
              <a:spcAft>
                <a:spcPts val="0"/>
              </a:spcAft>
              <a:buNone/>
            </a:pPr>
            <a:r>
              <a:t/>
            </a:r>
            <a:endParaRPr/>
          </a:p>
          <a:p>
            <a:pPr indent="0" lvl="0" marL="0" rtl="0" algn="l">
              <a:spcBef>
                <a:spcPts val="1600"/>
              </a:spcBef>
              <a:spcAft>
                <a:spcPts val="1600"/>
              </a:spcAft>
              <a:buNone/>
            </a:pPr>
            <a:r>
              <a:rPr b="1" lang="en-GB"/>
              <a:t>Goal:</a:t>
            </a:r>
            <a:r>
              <a:rPr lang="en-GB"/>
              <a:t> To quantify time and climate change effects on bay of bengal cyclones </a:t>
            </a:r>
            <a:endParaRPr/>
          </a:p>
        </p:txBody>
      </p:sp>
      <p:sp>
        <p:nvSpPr>
          <p:cNvPr id="814" name="Google Shape;814;p59"/>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Cyclones in India</a:t>
            </a:r>
            <a:endParaRPr/>
          </a:p>
        </p:txBody>
      </p:sp>
      <p:sp>
        <p:nvSpPr>
          <p:cNvPr id="815" name="Google Shape;81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graphicFrame>
        <p:nvGraphicFramePr>
          <p:cNvPr id="820" name="Google Shape;820;p60"/>
          <p:cNvGraphicFramePr/>
          <p:nvPr/>
        </p:nvGraphicFramePr>
        <p:xfrm>
          <a:off x="1520513" y="989475"/>
          <a:ext cx="3000000" cy="3000000"/>
        </p:xfrm>
        <a:graphic>
          <a:graphicData uri="http://schemas.openxmlformats.org/drawingml/2006/table">
            <a:tbl>
              <a:tblPr>
                <a:noFill/>
                <a:tableStyleId>{DC6FE102-76D1-49AB-B4A2-4E2022C4FF85}</a:tableStyleId>
              </a:tblPr>
              <a:tblGrid>
                <a:gridCol w="2034325"/>
                <a:gridCol w="2034325"/>
                <a:gridCol w="2034325"/>
              </a:tblGrid>
              <a:tr h="373475">
                <a:tc>
                  <a:txBody>
                    <a:bodyPr/>
                    <a:lstStyle/>
                    <a:p>
                      <a:pPr indent="0" lvl="0" marL="0" rtl="0" algn="ctr">
                        <a:spcBef>
                          <a:spcPts val="0"/>
                        </a:spcBef>
                        <a:spcAft>
                          <a:spcPts val="0"/>
                        </a:spcAft>
                        <a:buNone/>
                      </a:pPr>
                      <a:r>
                        <a:rPr b="1" lang="en-GB" sz="1200">
                          <a:solidFill>
                            <a:srgbClr val="FFFFFF"/>
                          </a:solidFill>
                          <a:latin typeface="Maven Pro"/>
                          <a:ea typeface="Maven Pro"/>
                          <a:cs typeface="Maven Pro"/>
                          <a:sym typeface="Maven Pro"/>
                        </a:rPr>
                        <a:t>Factor</a:t>
                      </a:r>
                      <a:endParaRPr b="1" sz="12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GB" sz="1200">
                          <a:solidFill>
                            <a:srgbClr val="FFFFFF"/>
                          </a:solidFill>
                          <a:latin typeface="Maven Pro"/>
                          <a:ea typeface="Maven Pro"/>
                          <a:cs typeface="Maven Pro"/>
                          <a:sym typeface="Maven Pro"/>
                        </a:rPr>
                        <a:t>Amphan</a:t>
                      </a:r>
                      <a:endParaRPr b="1" sz="12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GB" sz="1200">
                          <a:solidFill>
                            <a:srgbClr val="FFFFFF"/>
                          </a:solidFill>
                          <a:latin typeface="Maven Pro"/>
                          <a:ea typeface="Maven Pro"/>
                          <a:cs typeface="Maven Pro"/>
                          <a:sym typeface="Maven Pro"/>
                        </a:rPr>
                        <a:t>Phailin</a:t>
                      </a:r>
                      <a:endParaRPr b="1" sz="12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373475">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CAT</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5</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5</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Death Toll (ppl)</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128</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44</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Evacuations (ppl)</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2,000,000</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rgbClr val="FFFFFF"/>
                          </a:solidFill>
                          <a:latin typeface="Maven Pro"/>
                          <a:ea typeface="Maven Pro"/>
                          <a:cs typeface="Maven Pro"/>
                          <a:sym typeface="Maven Pro"/>
                        </a:rPr>
                        <a:t>550.000</a:t>
                      </a:r>
                      <a:endParaRPr sz="1100">
                        <a:solidFill>
                          <a:srgbClr val="FFFFFF"/>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Year</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2020</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2013</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7292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Global </a:t>
                      </a:r>
                      <a:r>
                        <a:rPr lang="en-GB" sz="1100">
                          <a:solidFill>
                            <a:schemeClr val="accent5"/>
                          </a:solidFill>
                          <a:latin typeface="Maven Pro"/>
                          <a:ea typeface="Maven Pro"/>
                          <a:cs typeface="Maven Pro"/>
                          <a:sym typeface="Maven Pro"/>
                        </a:rPr>
                        <a:t>Temperature</a:t>
                      </a:r>
                      <a:r>
                        <a:rPr lang="en-GB" sz="1100">
                          <a:solidFill>
                            <a:schemeClr val="accent5"/>
                          </a:solidFill>
                          <a:latin typeface="Maven Pro"/>
                          <a:ea typeface="Maven Pro"/>
                          <a:cs typeface="Maven Pro"/>
                          <a:sym typeface="Maven Pro"/>
                        </a:rPr>
                        <a:t> increase (*c)</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0.99</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0.68</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Sea level increase (mm)</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95.4</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65</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Damage (USD$Bln)</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GB" sz="1100">
                          <a:solidFill>
                            <a:schemeClr val="accent5"/>
                          </a:solidFill>
                          <a:latin typeface="Maven Pro"/>
                          <a:ea typeface="Maven Pro"/>
                          <a:cs typeface="Maven Pro"/>
                          <a:sym typeface="Maven Pro"/>
                        </a:rPr>
                        <a:t>13.9</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GB" sz="1100">
                          <a:solidFill>
                            <a:schemeClr val="accent5"/>
                          </a:solidFill>
                          <a:latin typeface="Maven Pro"/>
                          <a:ea typeface="Maven Pro"/>
                          <a:cs typeface="Maven Pro"/>
                          <a:sym typeface="Maven Pro"/>
                        </a:rPr>
                        <a:t>1.469</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GDP </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2,610,000,000,000.00</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1,856,720,000,000.00</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73475">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Damage % of GDP</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0.5</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GB" sz="1100">
                          <a:solidFill>
                            <a:schemeClr val="accent5"/>
                          </a:solidFill>
                          <a:latin typeface="Maven Pro"/>
                          <a:ea typeface="Maven Pro"/>
                          <a:cs typeface="Maven Pro"/>
                          <a:sym typeface="Maven Pro"/>
                        </a:rPr>
                        <a:t>0.07</a:t>
                      </a:r>
                      <a:endParaRPr sz="1100">
                        <a:solidFill>
                          <a:schemeClr val="accent5"/>
                        </a:solidFill>
                        <a:latin typeface="Maven Pro"/>
                        <a:ea typeface="Maven Pro"/>
                        <a:cs typeface="Maven Pro"/>
                        <a:sym typeface="Maven Pr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821" name="Google Shape;821;p60"/>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Comparisons</a:t>
            </a:r>
            <a:endParaRPr/>
          </a:p>
        </p:txBody>
      </p:sp>
      <p:sp>
        <p:nvSpPr>
          <p:cNvPr id="822" name="Google Shape;822;p60"/>
          <p:cNvSpPr/>
          <p:nvPr/>
        </p:nvSpPr>
        <p:spPr>
          <a:xfrm>
            <a:off x="1269425" y="4466475"/>
            <a:ext cx="6601200" cy="577800"/>
          </a:xfrm>
          <a:prstGeom prst="frame">
            <a:avLst>
              <a:gd fmla="val 1250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43"/>
          <p:cNvPicPr preferRelativeResize="0"/>
          <p:nvPr/>
        </p:nvPicPr>
        <p:blipFill>
          <a:blip r:embed="rId3">
            <a:alphaModFix/>
          </a:blip>
          <a:stretch>
            <a:fillRect/>
          </a:stretch>
        </p:blipFill>
        <p:spPr>
          <a:xfrm>
            <a:off x="3920250" y="1121188"/>
            <a:ext cx="1303500" cy="1290600"/>
          </a:xfrm>
          <a:prstGeom prst="ellipse">
            <a:avLst/>
          </a:prstGeom>
          <a:noFill/>
          <a:ln>
            <a:noFill/>
          </a:ln>
        </p:spPr>
      </p:pic>
      <p:pic>
        <p:nvPicPr>
          <p:cNvPr id="643" name="Google Shape;643;p43"/>
          <p:cNvPicPr preferRelativeResize="0"/>
          <p:nvPr/>
        </p:nvPicPr>
        <p:blipFill>
          <a:blip r:embed="rId4">
            <a:alphaModFix/>
          </a:blip>
          <a:stretch>
            <a:fillRect/>
          </a:stretch>
        </p:blipFill>
        <p:spPr>
          <a:xfrm>
            <a:off x="1261675" y="1121188"/>
            <a:ext cx="1303500" cy="1290600"/>
          </a:xfrm>
          <a:prstGeom prst="ellipse">
            <a:avLst/>
          </a:prstGeom>
          <a:noFill/>
          <a:ln>
            <a:noFill/>
          </a:ln>
        </p:spPr>
      </p:pic>
      <p:pic>
        <p:nvPicPr>
          <p:cNvPr id="644" name="Google Shape;644;p43"/>
          <p:cNvPicPr preferRelativeResize="0"/>
          <p:nvPr/>
        </p:nvPicPr>
        <p:blipFill rotWithShape="1">
          <a:blip r:embed="rId5">
            <a:alphaModFix/>
          </a:blip>
          <a:srcRect b="0" l="29465" r="30435" t="60383"/>
          <a:stretch/>
        </p:blipFill>
        <p:spPr>
          <a:xfrm>
            <a:off x="6483375" y="1121188"/>
            <a:ext cx="1303500" cy="1290600"/>
          </a:xfrm>
          <a:prstGeom prst="ellipse">
            <a:avLst/>
          </a:prstGeom>
          <a:noFill/>
          <a:ln>
            <a:noFill/>
          </a:ln>
        </p:spPr>
      </p:pic>
      <p:sp>
        <p:nvSpPr>
          <p:cNvPr id="645" name="Google Shape;645;p43"/>
          <p:cNvSpPr txBox="1"/>
          <p:nvPr/>
        </p:nvSpPr>
        <p:spPr>
          <a:xfrm>
            <a:off x="3479548" y="2324488"/>
            <a:ext cx="21849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Parth </a:t>
            </a:r>
            <a:r>
              <a:rPr lang="en-GB">
                <a:solidFill>
                  <a:srgbClr val="FFFFFF"/>
                </a:solidFill>
                <a:latin typeface="Maven Pro"/>
                <a:ea typeface="Maven Pro"/>
                <a:cs typeface="Maven Pro"/>
                <a:sym typeface="Maven Pro"/>
              </a:rPr>
              <a:t>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Data Engineer</a:t>
            </a:r>
            <a:endParaRPr sz="1000">
              <a:solidFill>
                <a:srgbClr val="FFFFFF"/>
              </a:solidFill>
              <a:latin typeface="Maven Pro"/>
              <a:ea typeface="Maven Pro"/>
              <a:cs typeface="Maven Pro"/>
              <a:sym typeface="Maven Pro"/>
            </a:endParaRPr>
          </a:p>
        </p:txBody>
      </p:sp>
      <p:sp>
        <p:nvSpPr>
          <p:cNvPr id="646" name="Google Shape;646;p43"/>
          <p:cNvSpPr txBox="1"/>
          <p:nvPr/>
        </p:nvSpPr>
        <p:spPr>
          <a:xfrm>
            <a:off x="946975" y="2276075"/>
            <a:ext cx="19329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Cedrick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Project Manager</a:t>
            </a:r>
            <a:endParaRPr sz="1000">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Back-End Developer</a:t>
            </a:r>
            <a:endParaRPr sz="1000">
              <a:solidFill>
                <a:srgbClr val="FFFFFF"/>
              </a:solidFill>
              <a:latin typeface="Maven Pro"/>
              <a:ea typeface="Maven Pro"/>
              <a:cs typeface="Maven Pro"/>
              <a:sym typeface="Maven Pro"/>
            </a:endParaRPr>
          </a:p>
        </p:txBody>
      </p:sp>
      <p:sp>
        <p:nvSpPr>
          <p:cNvPr id="647" name="Google Shape;647;p43"/>
          <p:cNvSpPr txBox="1"/>
          <p:nvPr/>
        </p:nvSpPr>
        <p:spPr>
          <a:xfrm>
            <a:off x="6123975" y="2322013"/>
            <a:ext cx="20223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Jia Yu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Front-End Developer</a:t>
            </a:r>
            <a:endParaRPr sz="1000">
              <a:solidFill>
                <a:srgbClr val="FFFFFF"/>
              </a:solidFill>
              <a:latin typeface="Maven Pro"/>
              <a:ea typeface="Maven Pro"/>
              <a:cs typeface="Maven Pro"/>
              <a:sym typeface="Maven Pro"/>
            </a:endParaRPr>
          </a:p>
        </p:txBody>
      </p:sp>
      <p:sp>
        <p:nvSpPr>
          <p:cNvPr id="648" name="Google Shape;648;p43"/>
          <p:cNvSpPr txBox="1"/>
          <p:nvPr/>
        </p:nvSpPr>
        <p:spPr>
          <a:xfrm>
            <a:off x="3479550" y="4482663"/>
            <a:ext cx="21849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Xiaowei</a:t>
            </a:r>
            <a:r>
              <a:rPr lang="en-GB">
                <a:solidFill>
                  <a:srgbClr val="FFFFFF"/>
                </a:solidFill>
                <a:latin typeface="Maven Pro"/>
                <a:ea typeface="Maven Pro"/>
                <a:cs typeface="Maven Pro"/>
                <a:sym typeface="Maven Pro"/>
              </a:rPr>
              <a:t>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Full Stacks Developer</a:t>
            </a:r>
            <a:endParaRPr sz="1000">
              <a:solidFill>
                <a:srgbClr val="FFFFFF"/>
              </a:solidFill>
              <a:latin typeface="Maven Pro"/>
              <a:ea typeface="Maven Pro"/>
              <a:cs typeface="Maven Pro"/>
              <a:sym typeface="Maven Pro"/>
            </a:endParaRPr>
          </a:p>
        </p:txBody>
      </p:sp>
      <p:sp>
        <p:nvSpPr>
          <p:cNvPr id="649" name="Google Shape;649;p43"/>
          <p:cNvSpPr txBox="1"/>
          <p:nvPr/>
        </p:nvSpPr>
        <p:spPr>
          <a:xfrm>
            <a:off x="1005425" y="4510713"/>
            <a:ext cx="18114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Shivika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Software Architect</a:t>
            </a:r>
            <a:endParaRPr sz="1000">
              <a:solidFill>
                <a:srgbClr val="FFFFFF"/>
              </a:solidFill>
              <a:latin typeface="Maven Pro"/>
              <a:ea typeface="Maven Pro"/>
              <a:cs typeface="Maven Pro"/>
              <a:sym typeface="Maven Pro"/>
            </a:endParaRPr>
          </a:p>
        </p:txBody>
      </p:sp>
      <p:sp>
        <p:nvSpPr>
          <p:cNvPr id="650" name="Google Shape;650;p43"/>
          <p:cNvSpPr txBox="1"/>
          <p:nvPr/>
        </p:nvSpPr>
        <p:spPr>
          <a:xfrm>
            <a:off x="6168675" y="4510713"/>
            <a:ext cx="1932900" cy="5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Christine </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000">
                <a:solidFill>
                  <a:srgbClr val="FFFFFF"/>
                </a:solidFill>
                <a:latin typeface="Maven Pro"/>
                <a:ea typeface="Maven Pro"/>
                <a:cs typeface="Maven Pro"/>
                <a:sym typeface="Maven Pro"/>
              </a:rPr>
              <a:t>Data Analyst</a:t>
            </a:r>
            <a:endParaRPr sz="1000">
              <a:solidFill>
                <a:srgbClr val="FFFFFF"/>
              </a:solidFill>
              <a:latin typeface="Maven Pro"/>
              <a:ea typeface="Maven Pro"/>
              <a:cs typeface="Maven Pro"/>
              <a:sym typeface="Maven Pro"/>
            </a:endParaRPr>
          </a:p>
        </p:txBody>
      </p:sp>
      <p:pic>
        <p:nvPicPr>
          <p:cNvPr id="651" name="Google Shape;651;p43"/>
          <p:cNvPicPr preferRelativeResize="0"/>
          <p:nvPr/>
        </p:nvPicPr>
        <p:blipFill rotWithShape="1">
          <a:blip r:embed="rId6">
            <a:alphaModFix/>
          </a:blip>
          <a:srcRect b="21436" l="26714" r="2723" t="23990"/>
          <a:stretch/>
        </p:blipFill>
        <p:spPr>
          <a:xfrm>
            <a:off x="6483375" y="3286888"/>
            <a:ext cx="1303500" cy="1290600"/>
          </a:xfrm>
          <a:prstGeom prst="ellipse">
            <a:avLst/>
          </a:prstGeom>
          <a:noFill/>
          <a:ln>
            <a:noFill/>
          </a:ln>
        </p:spPr>
      </p:pic>
      <p:pic>
        <p:nvPicPr>
          <p:cNvPr id="652" name="Google Shape;652;p43"/>
          <p:cNvPicPr preferRelativeResize="0"/>
          <p:nvPr/>
        </p:nvPicPr>
        <p:blipFill rotWithShape="1">
          <a:blip r:embed="rId7">
            <a:alphaModFix/>
          </a:blip>
          <a:srcRect b="0" l="22252" r="7106" t="32993"/>
          <a:stretch/>
        </p:blipFill>
        <p:spPr>
          <a:xfrm>
            <a:off x="3872525" y="3286888"/>
            <a:ext cx="1303500" cy="1290600"/>
          </a:xfrm>
          <a:prstGeom prst="ellipse">
            <a:avLst/>
          </a:prstGeom>
          <a:noFill/>
          <a:ln>
            <a:noFill/>
          </a:ln>
        </p:spPr>
      </p:pic>
      <p:sp>
        <p:nvSpPr>
          <p:cNvPr id="653" name="Google Shape;653;p43"/>
          <p:cNvSpPr txBox="1"/>
          <p:nvPr>
            <p:ph idx="4294967295" type="ctrTitle"/>
          </p:nvPr>
        </p:nvSpPr>
        <p:spPr>
          <a:xfrm>
            <a:off x="2715150" y="206125"/>
            <a:ext cx="3713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TEAM CYCOVID-20</a:t>
            </a:r>
            <a:endParaRPr sz="4000">
              <a:solidFill>
                <a:srgbClr val="FFFFFF"/>
              </a:solidFill>
            </a:endParaRPr>
          </a:p>
        </p:txBody>
      </p:sp>
      <p:pic>
        <p:nvPicPr>
          <p:cNvPr id="654" name="Google Shape;654;p43"/>
          <p:cNvPicPr preferRelativeResize="0"/>
          <p:nvPr/>
        </p:nvPicPr>
        <p:blipFill>
          <a:blip r:embed="rId8">
            <a:alphaModFix/>
          </a:blip>
          <a:stretch>
            <a:fillRect/>
          </a:stretch>
        </p:blipFill>
        <p:spPr>
          <a:xfrm>
            <a:off x="1214825" y="3143550"/>
            <a:ext cx="1367175" cy="1367175"/>
          </a:xfrm>
          <a:prstGeom prst="rect">
            <a:avLst/>
          </a:prstGeom>
          <a:noFill/>
          <a:ln>
            <a:noFill/>
          </a:ln>
        </p:spPr>
      </p:pic>
      <p:sp>
        <p:nvSpPr>
          <p:cNvPr id="655" name="Google Shape;65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1"/>
          <p:cNvSpPr txBox="1"/>
          <p:nvPr>
            <p:ph idx="1" type="body"/>
          </p:nvPr>
        </p:nvSpPr>
        <p:spPr>
          <a:xfrm>
            <a:off x="920775" y="1197767"/>
            <a:ext cx="7575900" cy="7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Currently there are three main factors that can disrupt natural cyclone formations:</a:t>
            </a:r>
            <a:endParaRPr/>
          </a:p>
        </p:txBody>
      </p:sp>
      <p:sp>
        <p:nvSpPr>
          <p:cNvPr id="829" name="Google Shape;829;p61"/>
          <p:cNvSpPr txBox="1"/>
          <p:nvPr/>
        </p:nvSpPr>
        <p:spPr>
          <a:xfrm>
            <a:off x="917925" y="3518475"/>
            <a:ext cx="1969800" cy="7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Maven Pro"/>
                <a:ea typeface="Maven Pro"/>
                <a:cs typeface="Maven Pro"/>
                <a:sym typeface="Maven Pro"/>
              </a:rPr>
              <a:t>Greenhouse Gasses and Sea Levels</a:t>
            </a:r>
            <a:endParaRPr sz="2000">
              <a:solidFill>
                <a:srgbClr val="FFFFFF"/>
              </a:solidFill>
              <a:latin typeface="Maven Pro"/>
              <a:ea typeface="Maven Pro"/>
              <a:cs typeface="Maven Pro"/>
              <a:sym typeface="Maven Pro"/>
            </a:endParaRPr>
          </a:p>
        </p:txBody>
      </p:sp>
      <p:sp>
        <p:nvSpPr>
          <p:cNvPr id="830" name="Google Shape;830;p61"/>
          <p:cNvSpPr txBox="1"/>
          <p:nvPr/>
        </p:nvSpPr>
        <p:spPr>
          <a:xfrm>
            <a:off x="6256263" y="3518475"/>
            <a:ext cx="1969800" cy="7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Maven Pro"/>
                <a:ea typeface="Maven Pro"/>
                <a:cs typeface="Maven Pro"/>
                <a:sym typeface="Maven Pro"/>
              </a:rPr>
              <a:t>Volcanic Eruptions</a:t>
            </a:r>
            <a:endParaRPr sz="2000">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Share Tech"/>
              <a:ea typeface="Share Tech"/>
              <a:cs typeface="Share Tech"/>
              <a:sym typeface="Share Tech"/>
            </a:endParaRPr>
          </a:p>
        </p:txBody>
      </p:sp>
      <p:sp>
        <p:nvSpPr>
          <p:cNvPr id="831" name="Google Shape;831;p61"/>
          <p:cNvSpPr txBox="1"/>
          <p:nvPr/>
        </p:nvSpPr>
        <p:spPr>
          <a:xfrm>
            <a:off x="3664188" y="3518475"/>
            <a:ext cx="1969800" cy="7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Maven Pro"/>
                <a:ea typeface="Maven Pro"/>
                <a:cs typeface="Maven Pro"/>
                <a:sym typeface="Maven Pro"/>
              </a:rPr>
              <a:t>Polluting Particulates and Aerosols</a:t>
            </a:r>
            <a:r>
              <a:rPr lang="en-GB" sz="2000">
                <a:solidFill>
                  <a:schemeClr val="lt1"/>
                </a:solidFill>
                <a:latin typeface="Share Tech"/>
                <a:ea typeface="Share Tech"/>
                <a:cs typeface="Share Tech"/>
                <a:sym typeface="Share Tech"/>
              </a:rPr>
              <a:t> </a:t>
            </a:r>
            <a:endParaRPr sz="2000">
              <a:solidFill>
                <a:schemeClr val="lt1"/>
              </a:solidFill>
              <a:latin typeface="Share Tech"/>
              <a:ea typeface="Share Tech"/>
              <a:cs typeface="Share Tech"/>
              <a:sym typeface="Share Tech"/>
            </a:endParaRPr>
          </a:p>
          <a:p>
            <a:pPr indent="0" lvl="0" marL="0" rtl="0" algn="l">
              <a:spcBef>
                <a:spcPts val="0"/>
              </a:spcBef>
              <a:spcAft>
                <a:spcPts val="0"/>
              </a:spcAft>
              <a:buNone/>
            </a:pPr>
            <a:r>
              <a:t/>
            </a:r>
            <a:endParaRPr>
              <a:solidFill>
                <a:srgbClr val="FFFFFF"/>
              </a:solidFill>
              <a:latin typeface="Share Tech"/>
              <a:ea typeface="Share Tech"/>
              <a:cs typeface="Share Tech"/>
              <a:sym typeface="Share Tech"/>
            </a:endParaRPr>
          </a:p>
        </p:txBody>
      </p:sp>
      <p:sp>
        <p:nvSpPr>
          <p:cNvPr id="832" name="Google Shape;832;p61"/>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What can affect Cyclones?</a:t>
            </a:r>
            <a:endParaRPr/>
          </a:p>
        </p:txBody>
      </p:sp>
      <p:pic>
        <p:nvPicPr>
          <p:cNvPr id="833" name="Google Shape;833;p61"/>
          <p:cNvPicPr preferRelativeResize="0"/>
          <p:nvPr/>
        </p:nvPicPr>
        <p:blipFill>
          <a:blip r:embed="rId3">
            <a:alphaModFix/>
          </a:blip>
          <a:stretch>
            <a:fillRect/>
          </a:stretch>
        </p:blipFill>
        <p:spPr>
          <a:xfrm>
            <a:off x="1179175" y="2127175"/>
            <a:ext cx="1442324" cy="1442324"/>
          </a:xfrm>
          <a:prstGeom prst="rect">
            <a:avLst/>
          </a:prstGeom>
          <a:noFill/>
          <a:ln>
            <a:noFill/>
          </a:ln>
        </p:spPr>
      </p:pic>
      <p:pic>
        <p:nvPicPr>
          <p:cNvPr id="834" name="Google Shape;834;p61"/>
          <p:cNvPicPr preferRelativeResize="0"/>
          <p:nvPr/>
        </p:nvPicPr>
        <p:blipFill>
          <a:blip r:embed="rId4">
            <a:alphaModFix/>
          </a:blip>
          <a:stretch>
            <a:fillRect/>
          </a:stretch>
        </p:blipFill>
        <p:spPr>
          <a:xfrm>
            <a:off x="3954974" y="2184977"/>
            <a:ext cx="1326700" cy="1326723"/>
          </a:xfrm>
          <a:prstGeom prst="rect">
            <a:avLst/>
          </a:prstGeom>
          <a:noFill/>
          <a:ln>
            <a:noFill/>
          </a:ln>
        </p:spPr>
      </p:pic>
      <p:pic>
        <p:nvPicPr>
          <p:cNvPr id="835" name="Google Shape;835;p61"/>
          <p:cNvPicPr preferRelativeResize="0"/>
          <p:nvPr/>
        </p:nvPicPr>
        <p:blipFill>
          <a:blip r:embed="rId5">
            <a:alphaModFix/>
          </a:blip>
          <a:stretch>
            <a:fillRect/>
          </a:stretch>
        </p:blipFill>
        <p:spPr>
          <a:xfrm>
            <a:off x="6545523" y="2152700"/>
            <a:ext cx="1391300" cy="1391300"/>
          </a:xfrm>
          <a:prstGeom prst="rect">
            <a:avLst/>
          </a:prstGeom>
          <a:noFill/>
          <a:ln>
            <a:noFill/>
          </a:ln>
        </p:spPr>
      </p:pic>
      <p:sp>
        <p:nvSpPr>
          <p:cNvPr id="836" name="Google Shape;83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2"/>
          <p:cNvSpPr txBox="1"/>
          <p:nvPr>
            <p:ph idx="1" type="body"/>
          </p:nvPr>
        </p:nvSpPr>
        <p:spPr>
          <a:xfrm>
            <a:off x="914650" y="1065675"/>
            <a:ext cx="7510200" cy="1340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GB"/>
              <a:t>Increase in temperature</a:t>
            </a:r>
            <a:endParaRPr/>
          </a:p>
          <a:p>
            <a:pPr indent="-342900" lvl="0" marL="457200" rtl="0" algn="l">
              <a:lnSpc>
                <a:spcPct val="150000"/>
              </a:lnSpc>
              <a:spcBef>
                <a:spcPts val="0"/>
              </a:spcBef>
              <a:spcAft>
                <a:spcPts val="0"/>
              </a:spcAft>
              <a:buSzPts val="1800"/>
              <a:buChar char="●"/>
            </a:pPr>
            <a:r>
              <a:rPr lang="en-GB"/>
              <a:t>Rising sea level</a:t>
            </a:r>
            <a:endParaRPr/>
          </a:p>
          <a:p>
            <a:pPr indent="-342900" lvl="0" marL="457200" rtl="0" algn="l">
              <a:lnSpc>
                <a:spcPct val="150000"/>
              </a:lnSpc>
              <a:spcBef>
                <a:spcPts val="0"/>
              </a:spcBef>
              <a:spcAft>
                <a:spcPts val="0"/>
              </a:spcAft>
              <a:buSzPts val="1800"/>
              <a:buChar char="●"/>
            </a:pPr>
            <a:r>
              <a:rPr lang="en-GB"/>
              <a:t>Impacts of climate change are not increasing uniformly globally</a:t>
            </a:r>
            <a:endParaRPr/>
          </a:p>
        </p:txBody>
      </p:sp>
      <p:pic>
        <p:nvPicPr>
          <p:cNvPr id="842" name="Google Shape;842;p62"/>
          <p:cNvPicPr preferRelativeResize="0"/>
          <p:nvPr/>
        </p:nvPicPr>
        <p:blipFill>
          <a:blip r:embed="rId3">
            <a:alphaModFix/>
          </a:blip>
          <a:stretch>
            <a:fillRect/>
          </a:stretch>
        </p:blipFill>
        <p:spPr>
          <a:xfrm>
            <a:off x="914650" y="2571750"/>
            <a:ext cx="2748801" cy="2324774"/>
          </a:xfrm>
          <a:prstGeom prst="rect">
            <a:avLst/>
          </a:prstGeom>
          <a:noFill/>
          <a:ln>
            <a:noFill/>
          </a:ln>
        </p:spPr>
      </p:pic>
      <p:sp>
        <p:nvSpPr>
          <p:cNvPr id="843" name="Google Shape;843;p62"/>
          <p:cNvSpPr txBox="1"/>
          <p:nvPr/>
        </p:nvSpPr>
        <p:spPr>
          <a:xfrm>
            <a:off x="2325632" y="3117320"/>
            <a:ext cx="798300" cy="5421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844" name="Google Shape;844;p62"/>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Global Climate Change</a:t>
            </a:r>
            <a:endParaRPr/>
          </a:p>
        </p:txBody>
      </p:sp>
      <p:pic>
        <p:nvPicPr>
          <p:cNvPr id="845" name="Google Shape;845;p62"/>
          <p:cNvPicPr preferRelativeResize="0"/>
          <p:nvPr/>
        </p:nvPicPr>
        <p:blipFill rotWithShape="1">
          <a:blip r:embed="rId4">
            <a:alphaModFix/>
          </a:blip>
          <a:srcRect b="14713" l="39463" r="0" t="9637"/>
          <a:stretch/>
        </p:blipFill>
        <p:spPr>
          <a:xfrm>
            <a:off x="4026500" y="2688050"/>
            <a:ext cx="4398250" cy="1981200"/>
          </a:xfrm>
          <a:prstGeom prst="rect">
            <a:avLst/>
          </a:prstGeom>
          <a:noFill/>
          <a:ln>
            <a:noFill/>
          </a:ln>
        </p:spPr>
      </p:pic>
      <p:sp>
        <p:nvSpPr>
          <p:cNvPr id="846" name="Google Shape;846;p62"/>
          <p:cNvSpPr txBox="1"/>
          <p:nvPr/>
        </p:nvSpPr>
        <p:spPr>
          <a:xfrm>
            <a:off x="4539463" y="3155765"/>
            <a:ext cx="719100" cy="8295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847" name="Google Shape;847;p62"/>
          <p:cNvSpPr txBox="1"/>
          <p:nvPr/>
        </p:nvSpPr>
        <p:spPr>
          <a:xfrm>
            <a:off x="5303174" y="2923411"/>
            <a:ext cx="762900" cy="564600"/>
          </a:xfrm>
          <a:prstGeom prst="rect">
            <a:avLst/>
          </a:prstGeom>
          <a:noFill/>
          <a:ln cap="flat" cmpd="sng" w="7620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848" name="Google Shape;84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63"/>
          <p:cNvPicPr preferRelativeResize="0"/>
          <p:nvPr/>
        </p:nvPicPr>
        <p:blipFill>
          <a:blip r:embed="rId3">
            <a:alphaModFix/>
          </a:blip>
          <a:stretch>
            <a:fillRect/>
          </a:stretch>
        </p:blipFill>
        <p:spPr>
          <a:xfrm>
            <a:off x="1106400" y="921450"/>
            <a:ext cx="3280950" cy="1842950"/>
          </a:xfrm>
          <a:prstGeom prst="rect">
            <a:avLst/>
          </a:prstGeom>
          <a:noFill/>
          <a:ln>
            <a:noFill/>
          </a:ln>
        </p:spPr>
      </p:pic>
      <p:pic>
        <p:nvPicPr>
          <p:cNvPr id="854" name="Google Shape;854;p63"/>
          <p:cNvPicPr preferRelativeResize="0"/>
          <p:nvPr/>
        </p:nvPicPr>
        <p:blipFill>
          <a:blip r:embed="rId4">
            <a:alphaModFix/>
          </a:blip>
          <a:stretch>
            <a:fillRect/>
          </a:stretch>
        </p:blipFill>
        <p:spPr>
          <a:xfrm>
            <a:off x="1106400" y="3017057"/>
            <a:ext cx="3280949" cy="1971368"/>
          </a:xfrm>
          <a:prstGeom prst="rect">
            <a:avLst/>
          </a:prstGeom>
          <a:noFill/>
          <a:ln>
            <a:noFill/>
          </a:ln>
        </p:spPr>
      </p:pic>
      <p:sp>
        <p:nvSpPr>
          <p:cNvPr id="855" name="Google Shape;855;p63"/>
          <p:cNvSpPr txBox="1"/>
          <p:nvPr>
            <p:ph type="ctrTitle"/>
          </p:nvPr>
        </p:nvSpPr>
        <p:spPr>
          <a:xfrm>
            <a:off x="618825" y="411675"/>
            <a:ext cx="745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Models and Damage Functions</a:t>
            </a:r>
            <a:endParaRPr/>
          </a:p>
        </p:txBody>
      </p:sp>
      <p:sp>
        <p:nvSpPr>
          <p:cNvPr id="856" name="Google Shape;856;p63"/>
          <p:cNvSpPr txBox="1"/>
          <p:nvPr/>
        </p:nvSpPr>
        <p:spPr>
          <a:xfrm>
            <a:off x="4572000" y="921450"/>
            <a:ext cx="3811500" cy="4063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857" name="Google Shape;857;p63"/>
          <p:cNvSpPr txBox="1"/>
          <p:nvPr/>
        </p:nvSpPr>
        <p:spPr>
          <a:xfrm rot="-5400000">
            <a:off x="-1098450" y="2780400"/>
            <a:ext cx="4063800" cy="3459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aven Pro"/>
                <a:ea typeface="Maven Pro"/>
                <a:cs typeface="Maven Pro"/>
                <a:sym typeface="Maven Pro"/>
              </a:rPr>
              <a:t>Y = Damage/Annual GDP x 100 (%)</a:t>
            </a:r>
            <a:endParaRPr b="1">
              <a:latin typeface="Maven Pro"/>
              <a:ea typeface="Maven Pro"/>
              <a:cs typeface="Maven Pro"/>
              <a:sym typeface="Maven Pro"/>
            </a:endParaRPr>
          </a:p>
        </p:txBody>
      </p:sp>
      <p:sp>
        <p:nvSpPr>
          <p:cNvPr id="858" name="Google Shape;858;p63"/>
          <p:cNvSpPr txBox="1"/>
          <p:nvPr/>
        </p:nvSpPr>
        <p:spPr>
          <a:xfrm>
            <a:off x="1106400" y="2717800"/>
            <a:ext cx="3281100" cy="3651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Maven Pro"/>
                <a:ea typeface="Maven Pro"/>
                <a:cs typeface="Maven Pro"/>
                <a:sym typeface="Maven Pro"/>
              </a:rPr>
              <a:t>X = category of Typhoon</a:t>
            </a:r>
            <a:endParaRPr b="1">
              <a:latin typeface="Maven Pro"/>
              <a:ea typeface="Maven Pro"/>
              <a:cs typeface="Maven Pro"/>
              <a:sym typeface="Maven Pro"/>
            </a:endParaRPr>
          </a:p>
        </p:txBody>
      </p:sp>
      <p:sp>
        <p:nvSpPr>
          <p:cNvPr id="859" name="Google Shape;859;p63"/>
          <p:cNvSpPr txBox="1"/>
          <p:nvPr/>
        </p:nvSpPr>
        <p:spPr>
          <a:xfrm>
            <a:off x="4572000" y="921450"/>
            <a:ext cx="35763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latin typeface="Maven Pro"/>
                <a:ea typeface="Maven Pro"/>
                <a:cs typeface="Maven Pro"/>
                <a:sym typeface="Maven Pro"/>
              </a:rPr>
              <a:t>Why GDP?</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rPr lang="en-GB" sz="2000">
                <a:solidFill>
                  <a:srgbClr val="FFFFFF"/>
                </a:solidFill>
                <a:latin typeface="Maven Pro"/>
                <a:ea typeface="Maven Pro"/>
                <a:cs typeface="Maven Pro"/>
                <a:sym typeface="Maven Pro"/>
              </a:rPr>
              <a:t>There is a </a:t>
            </a:r>
            <a:r>
              <a:rPr b="1" lang="en-GB" sz="2000">
                <a:solidFill>
                  <a:srgbClr val="FFFFFF"/>
                </a:solidFill>
                <a:latin typeface="Maven Pro"/>
                <a:ea typeface="Maven Pro"/>
                <a:cs typeface="Maven Pro"/>
                <a:sym typeface="Maven Pro"/>
              </a:rPr>
              <a:t>correlation </a:t>
            </a:r>
            <a:r>
              <a:rPr lang="en-GB" sz="2000">
                <a:solidFill>
                  <a:srgbClr val="FFFFFF"/>
                </a:solidFill>
                <a:latin typeface="Maven Pro"/>
                <a:ea typeface="Maven Pro"/>
                <a:cs typeface="Maven Pro"/>
                <a:sym typeface="Maven Pro"/>
              </a:rPr>
              <a:t>between GDP and Produced Capital</a:t>
            </a:r>
            <a:endParaRPr sz="20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2000">
                <a:solidFill>
                  <a:srgbClr val="FFFFFF"/>
                </a:solidFill>
                <a:latin typeface="Maven Pro"/>
                <a:ea typeface="Maven Pro"/>
                <a:cs typeface="Maven Pro"/>
                <a:sym typeface="Maven Pro"/>
              </a:rPr>
              <a:t>GDP</a:t>
            </a:r>
            <a:r>
              <a:rPr lang="en-GB" sz="2000">
                <a:solidFill>
                  <a:srgbClr val="FFFFFF"/>
                </a:solidFill>
                <a:latin typeface="Maven Pro"/>
                <a:ea typeface="Maven Pro"/>
                <a:cs typeface="Maven Pro"/>
                <a:sym typeface="Maven Pro"/>
              </a:rPr>
              <a:t>: measure of goods and services produced</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2000">
                <a:solidFill>
                  <a:srgbClr val="FFFFFF"/>
                </a:solidFill>
                <a:latin typeface="Maven Pro"/>
                <a:ea typeface="Maven Pro"/>
                <a:cs typeface="Maven Pro"/>
                <a:sym typeface="Maven Pro"/>
              </a:rPr>
              <a:t>Produced Capital</a:t>
            </a:r>
            <a:r>
              <a:rPr lang="en-GB" sz="2000">
                <a:solidFill>
                  <a:srgbClr val="FFFFFF"/>
                </a:solidFill>
                <a:latin typeface="Maven Pro"/>
                <a:ea typeface="Maven Pro"/>
                <a:cs typeface="Maven Pro"/>
                <a:sym typeface="Maven Pro"/>
              </a:rPr>
              <a:t>: machinery, building, equipment used to produce goods and services</a:t>
            </a:r>
            <a:endParaRPr sz="20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000">
                <a:solidFill>
                  <a:srgbClr val="FFFFFF"/>
                </a:solidFill>
                <a:latin typeface="Maven Pro"/>
                <a:ea typeface="Maven Pro"/>
                <a:cs typeface="Maven Pro"/>
                <a:sym typeface="Maven Pro"/>
              </a:rPr>
              <a:t>(from WorldBank)</a:t>
            </a:r>
            <a:endParaRPr sz="10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000">
              <a:solidFill>
                <a:srgbClr val="FFFFFF"/>
              </a:solidFill>
              <a:latin typeface="Maven Pro"/>
              <a:ea typeface="Maven Pro"/>
              <a:cs typeface="Maven Pro"/>
              <a:sym typeface="Maven Pro"/>
            </a:endParaRPr>
          </a:p>
        </p:txBody>
      </p:sp>
      <p:sp>
        <p:nvSpPr>
          <p:cNvPr id="860" name="Google Shape;860;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64"/>
          <p:cNvSpPr txBox="1"/>
          <p:nvPr>
            <p:ph type="ctrTitle"/>
          </p:nvPr>
        </p:nvSpPr>
        <p:spPr>
          <a:xfrm>
            <a:off x="618825" y="411675"/>
            <a:ext cx="745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Damage Definition</a:t>
            </a:r>
            <a:endParaRPr/>
          </a:p>
        </p:txBody>
      </p:sp>
      <p:pic>
        <p:nvPicPr>
          <p:cNvPr id="866" name="Google Shape;866;p64"/>
          <p:cNvPicPr preferRelativeResize="0"/>
          <p:nvPr/>
        </p:nvPicPr>
        <p:blipFill>
          <a:blip r:embed="rId3">
            <a:alphaModFix/>
          </a:blip>
          <a:stretch>
            <a:fillRect/>
          </a:stretch>
        </p:blipFill>
        <p:spPr>
          <a:xfrm>
            <a:off x="608775" y="1306450"/>
            <a:ext cx="3143225" cy="1820925"/>
          </a:xfrm>
          <a:prstGeom prst="rect">
            <a:avLst/>
          </a:prstGeom>
          <a:noFill/>
          <a:ln>
            <a:noFill/>
          </a:ln>
        </p:spPr>
      </p:pic>
      <p:sp>
        <p:nvSpPr>
          <p:cNvPr id="867" name="Google Shape;867;p64"/>
          <p:cNvSpPr txBox="1"/>
          <p:nvPr/>
        </p:nvSpPr>
        <p:spPr>
          <a:xfrm>
            <a:off x="-3612" y="3189750"/>
            <a:ext cx="43680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Exposure of asset data → Produced capital value</a:t>
            </a:r>
            <a:endParaRPr>
              <a:solidFill>
                <a:srgbClr val="FFFFFF"/>
              </a:solidFill>
              <a:latin typeface="Maven Pro"/>
              <a:ea typeface="Maven Pro"/>
              <a:cs typeface="Maven Pro"/>
              <a:sym typeface="Maven Pro"/>
            </a:endParaRPr>
          </a:p>
        </p:txBody>
      </p:sp>
      <p:sp>
        <p:nvSpPr>
          <p:cNvPr id="868" name="Google Shape;868;p64"/>
          <p:cNvSpPr txBox="1"/>
          <p:nvPr/>
        </p:nvSpPr>
        <p:spPr>
          <a:xfrm>
            <a:off x="4270500" y="1793013"/>
            <a:ext cx="603000" cy="8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FFFFFF"/>
                </a:solidFill>
                <a:latin typeface="Maven Pro"/>
                <a:ea typeface="Maven Pro"/>
                <a:cs typeface="Maven Pro"/>
                <a:sym typeface="Maven Pro"/>
              </a:rPr>
              <a:t>X</a:t>
            </a:r>
            <a:endParaRPr sz="4800">
              <a:solidFill>
                <a:srgbClr val="FFFFFF"/>
              </a:solidFill>
              <a:latin typeface="Maven Pro"/>
              <a:ea typeface="Maven Pro"/>
              <a:cs typeface="Maven Pro"/>
              <a:sym typeface="Maven Pro"/>
            </a:endParaRPr>
          </a:p>
        </p:txBody>
      </p:sp>
      <p:pic>
        <p:nvPicPr>
          <p:cNvPr id="869" name="Google Shape;869;p64"/>
          <p:cNvPicPr preferRelativeResize="0"/>
          <p:nvPr/>
        </p:nvPicPr>
        <p:blipFill>
          <a:blip r:embed="rId4">
            <a:alphaModFix/>
          </a:blip>
          <a:stretch>
            <a:fillRect/>
          </a:stretch>
        </p:blipFill>
        <p:spPr>
          <a:xfrm>
            <a:off x="5392000" y="1306461"/>
            <a:ext cx="3241717" cy="1820914"/>
          </a:xfrm>
          <a:prstGeom prst="rect">
            <a:avLst/>
          </a:prstGeom>
          <a:noFill/>
          <a:ln>
            <a:noFill/>
          </a:ln>
        </p:spPr>
      </p:pic>
      <p:sp>
        <p:nvSpPr>
          <p:cNvPr id="870" name="Google Shape;870;p64"/>
          <p:cNvSpPr txBox="1"/>
          <p:nvPr/>
        </p:nvSpPr>
        <p:spPr>
          <a:xfrm>
            <a:off x="1210200" y="4183275"/>
            <a:ext cx="6723600" cy="577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Maven Pro"/>
                <a:ea typeface="Maven Pro"/>
                <a:cs typeface="Maven Pro"/>
                <a:sym typeface="Maven Pro"/>
              </a:rPr>
              <a:t>Produced Capital damage per Prefecture</a:t>
            </a:r>
            <a:endParaRPr b="1" sz="2600">
              <a:latin typeface="Maven Pro"/>
              <a:ea typeface="Maven Pro"/>
              <a:cs typeface="Maven Pro"/>
              <a:sym typeface="Maven Pro"/>
            </a:endParaRPr>
          </a:p>
        </p:txBody>
      </p:sp>
      <p:sp>
        <p:nvSpPr>
          <p:cNvPr id="871" name="Google Shape;871;p64"/>
          <p:cNvSpPr txBox="1"/>
          <p:nvPr/>
        </p:nvSpPr>
        <p:spPr>
          <a:xfrm>
            <a:off x="5155400" y="3127375"/>
            <a:ext cx="3714900" cy="3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Percentage damage based on category </a:t>
            </a:r>
            <a:endParaRPr>
              <a:solidFill>
                <a:srgbClr val="FFFFFF"/>
              </a:solidFill>
              <a:latin typeface="Maven Pro"/>
              <a:ea typeface="Maven Pro"/>
              <a:cs typeface="Maven Pro"/>
              <a:sym typeface="Maven Pro"/>
            </a:endParaRPr>
          </a:p>
        </p:txBody>
      </p:sp>
      <p:sp>
        <p:nvSpPr>
          <p:cNvPr id="872" name="Google Shape;872;p64"/>
          <p:cNvSpPr/>
          <p:nvPr/>
        </p:nvSpPr>
        <p:spPr>
          <a:xfrm rot="5400000">
            <a:off x="4421250" y="-324475"/>
            <a:ext cx="301500" cy="8308800"/>
          </a:xfrm>
          <a:prstGeom prst="rightBrace">
            <a:avLst>
              <a:gd fmla="val 50000" name="adj1"/>
              <a:gd fmla="val 50000" name="adj2"/>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5"/>
          <p:cNvSpPr txBox="1"/>
          <p:nvPr>
            <p:ph type="ctrTitle"/>
          </p:nvPr>
        </p:nvSpPr>
        <p:spPr>
          <a:xfrm>
            <a:off x="618825" y="411675"/>
            <a:ext cx="7892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Climate Change Impact on Damage Function</a:t>
            </a:r>
            <a:endParaRPr/>
          </a:p>
        </p:txBody>
      </p:sp>
      <p:pic>
        <p:nvPicPr>
          <p:cNvPr id="879" name="Google Shape;879;p65"/>
          <p:cNvPicPr preferRelativeResize="0"/>
          <p:nvPr/>
        </p:nvPicPr>
        <p:blipFill>
          <a:blip r:embed="rId3">
            <a:alphaModFix/>
          </a:blip>
          <a:stretch>
            <a:fillRect/>
          </a:stretch>
        </p:blipFill>
        <p:spPr>
          <a:xfrm>
            <a:off x="2025963" y="1483675"/>
            <a:ext cx="5078425" cy="2834474"/>
          </a:xfrm>
          <a:prstGeom prst="rect">
            <a:avLst/>
          </a:prstGeom>
          <a:noFill/>
          <a:ln>
            <a:noFill/>
          </a:ln>
        </p:spPr>
      </p:pic>
      <p:sp>
        <p:nvSpPr>
          <p:cNvPr id="880" name="Google Shape;88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6"/>
          <p:cNvSpPr txBox="1"/>
          <p:nvPr>
            <p:ph idx="1" type="body"/>
          </p:nvPr>
        </p:nvSpPr>
        <p:spPr>
          <a:xfrm>
            <a:off x="858900" y="1405025"/>
            <a:ext cx="7426200" cy="299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Climate change affects the </a:t>
            </a:r>
            <a:r>
              <a:rPr b="1" lang="en-GB">
                <a:solidFill>
                  <a:srgbClr val="000000"/>
                </a:solidFill>
                <a:highlight>
                  <a:schemeClr val="lt2"/>
                </a:highlight>
              </a:rPr>
              <a:t>Frequency</a:t>
            </a:r>
            <a:r>
              <a:rPr lang="en-GB"/>
              <a:t>, </a:t>
            </a:r>
            <a:r>
              <a:rPr b="1" lang="en-GB">
                <a:solidFill>
                  <a:srgbClr val="000000"/>
                </a:solidFill>
                <a:highlight>
                  <a:schemeClr val="accent5"/>
                </a:highlight>
              </a:rPr>
              <a:t>Intensity</a:t>
            </a:r>
            <a:r>
              <a:rPr lang="en-GB"/>
              <a:t>, and </a:t>
            </a:r>
            <a:r>
              <a:rPr b="1" lang="en-GB">
                <a:solidFill>
                  <a:srgbClr val="000000"/>
                </a:solidFill>
                <a:highlight>
                  <a:schemeClr val="accent3"/>
                </a:highlight>
              </a:rPr>
              <a:t>Duration</a:t>
            </a:r>
            <a:r>
              <a:rPr lang="en-GB"/>
              <a:t> of cyclones</a:t>
            </a:r>
            <a:endParaRPr/>
          </a:p>
          <a:p>
            <a:pPr indent="-317500" lvl="1" marL="914400" rtl="0" algn="l">
              <a:spcBef>
                <a:spcPts val="0"/>
              </a:spcBef>
              <a:spcAft>
                <a:spcPts val="0"/>
              </a:spcAft>
              <a:buSzPts val="1400"/>
              <a:buChar char="○"/>
            </a:pPr>
            <a:r>
              <a:rPr lang="en-GB"/>
              <a:t>Hence, it is a necessary factor that should be considered when predicting future cyclones and their impact</a:t>
            </a:r>
            <a:endParaRPr/>
          </a:p>
          <a:p>
            <a:pPr indent="0" lvl="0" marL="914400" rtl="0" algn="l">
              <a:spcBef>
                <a:spcPts val="1600"/>
              </a:spcBef>
              <a:spcAft>
                <a:spcPts val="0"/>
              </a:spcAft>
              <a:buNone/>
            </a:pPr>
            <a:r>
              <a:t/>
            </a:r>
            <a:endParaRPr/>
          </a:p>
          <a:p>
            <a:pPr indent="-342900" lvl="0" marL="457200" rtl="0" algn="l">
              <a:spcBef>
                <a:spcPts val="0"/>
              </a:spcBef>
              <a:spcAft>
                <a:spcPts val="0"/>
              </a:spcAft>
              <a:buSzPts val="1800"/>
              <a:buChar char="●"/>
            </a:pPr>
            <a:r>
              <a:rPr lang="en-GB"/>
              <a:t>Fully understand the </a:t>
            </a:r>
            <a:r>
              <a:rPr b="1" lang="en-GB"/>
              <a:t>impact </a:t>
            </a:r>
            <a:r>
              <a:rPr lang="en-GB"/>
              <a:t>of future </a:t>
            </a:r>
            <a:r>
              <a:rPr b="1" lang="en-GB"/>
              <a:t>cyclones </a:t>
            </a:r>
            <a:r>
              <a:rPr lang="en-GB"/>
              <a:t>to make better </a:t>
            </a:r>
            <a:r>
              <a:rPr b="1" lang="en-GB"/>
              <a:t>informed </a:t>
            </a:r>
            <a:r>
              <a:rPr lang="en-GB"/>
              <a:t>business </a:t>
            </a:r>
            <a:r>
              <a:rPr b="1" lang="en-GB"/>
              <a:t>decisions</a:t>
            </a:r>
            <a:endParaRPr b="1"/>
          </a:p>
          <a:p>
            <a:pPr indent="-317500" lvl="1" marL="914400" rtl="0" algn="l">
              <a:spcBef>
                <a:spcPts val="0"/>
              </a:spcBef>
              <a:spcAft>
                <a:spcPts val="0"/>
              </a:spcAft>
              <a:buSzPts val="1400"/>
              <a:buChar char="○"/>
            </a:pPr>
            <a:r>
              <a:rPr lang="en-GB"/>
              <a:t>Historical events and simulation of cyclones </a:t>
            </a:r>
            <a:endParaRPr/>
          </a:p>
          <a:p>
            <a:pPr indent="0" lvl="0" marL="457200" rtl="0" algn="l">
              <a:spcBef>
                <a:spcPts val="1600"/>
              </a:spcBef>
              <a:spcAft>
                <a:spcPts val="0"/>
              </a:spcAft>
              <a:buNone/>
            </a:pPr>
            <a:r>
              <a:t/>
            </a:r>
            <a:endParaRPr/>
          </a:p>
        </p:txBody>
      </p:sp>
      <p:sp>
        <p:nvSpPr>
          <p:cNvPr id="886" name="Google Shape;886;p66"/>
          <p:cNvSpPr txBox="1"/>
          <p:nvPr>
            <p:ph type="ctrTitle"/>
          </p:nvPr>
        </p:nvSpPr>
        <p:spPr>
          <a:xfrm>
            <a:off x="618825" y="411675"/>
            <a:ext cx="742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Climate Change &amp; Tropical Cyclone</a:t>
            </a:r>
            <a:endParaRPr/>
          </a:p>
        </p:txBody>
      </p:sp>
      <p:sp>
        <p:nvSpPr>
          <p:cNvPr id="887" name="Google Shape;88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7"/>
          <p:cNvSpPr txBox="1"/>
          <p:nvPr/>
        </p:nvSpPr>
        <p:spPr>
          <a:xfrm>
            <a:off x="277100" y="1085275"/>
            <a:ext cx="8497500" cy="3440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FFFF"/>
              </a:buClr>
              <a:buSzPts val="1700"/>
              <a:buFont typeface="Maven Pro"/>
              <a:buChar char="●"/>
            </a:pPr>
            <a:r>
              <a:rPr b="1" lang="en-GB" sz="1700">
                <a:solidFill>
                  <a:srgbClr val="FFFFFF"/>
                </a:solidFill>
                <a:latin typeface="Maven Pro"/>
                <a:ea typeface="Maven Pro"/>
                <a:cs typeface="Maven Pro"/>
                <a:sym typeface="Maven Pro"/>
              </a:rPr>
              <a:t>V</a:t>
            </a:r>
            <a:r>
              <a:rPr b="1" lang="en-GB" sz="1700">
                <a:solidFill>
                  <a:srgbClr val="FFFFFF"/>
                </a:solidFill>
                <a:latin typeface="Maven Pro"/>
                <a:ea typeface="Maven Pro"/>
                <a:cs typeface="Maven Pro"/>
                <a:sym typeface="Maven Pro"/>
              </a:rPr>
              <a:t>isualisations </a:t>
            </a:r>
            <a:r>
              <a:rPr lang="en-GB" sz="1700">
                <a:solidFill>
                  <a:srgbClr val="FFFFFF"/>
                </a:solidFill>
                <a:latin typeface="Maven Pro"/>
                <a:ea typeface="Maven Pro"/>
                <a:cs typeface="Maven Pro"/>
                <a:sym typeface="Maven Pro"/>
              </a:rPr>
              <a:t>to aid simulation and modelling of intense scenarios to </a:t>
            </a:r>
            <a:r>
              <a:rPr b="1" lang="en-GB" sz="1700">
                <a:solidFill>
                  <a:srgbClr val="FFFFFF"/>
                </a:solidFill>
                <a:latin typeface="Maven Pro"/>
                <a:ea typeface="Maven Pro"/>
                <a:cs typeface="Maven Pro"/>
                <a:sym typeface="Maven Pro"/>
              </a:rPr>
              <a:t>predict </a:t>
            </a:r>
            <a:r>
              <a:rPr lang="en-GB" sz="1700">
                <a:solidFill>
                  <a:srgbClr val="FFFFFF"/>
                </a:solidFill>
                <a:latin typeface="Maven Pro"/>
                <a:ea typeface="Maven Pro"/>
                <a:cs typeface="Maven Pro"/>
                <a:sym typeface="Maven Pro"/>
              </a:rPr>
              <a:t>potential </a:t>
            </a:r>
            <a:r>
              <a:rPr b="1" lang="en-GB" sz="1700">
                <a:solidFill>
                  <a:srgbClr val="FFFFFF"/>
                </a:solidFill>
                <a:latin typeface="Maven Pro"/>
                <a:ea typeface="Maven Pro"/>
                <a:cs typeface="Maven Pro"/>
                <a:sym typeface="Maven Pro"/>
              </a:rPr>
              <a:t>damages</a:t>
            </a:r>
            <a:endParaRPr b="1" sz="1700">
              <a:solidFill>
                <a:srgbClr val="FFFFFF"/>
              </a:solidFill>
              <a:latin typeface="Maven Pro"/>
              <a:ea typeface="Maven Pro"/>
              <a:cs typeface="Maven Pro"/>
              <a:sym typeface="Maven Pro"/>
            </a:endParaRPr>
          </a:p>
          <a:p>
            <a:pPr indent="0" lvl="0" marL="457200" rtl="0" algn="l">
              <a:lnSpc>
                <a:spcPct val="115000"/>
              </a:lnSpc>
              <a:spcBef>
                <a:spcPts val="0"/>
              </a:spcBef>
              <a:spcAft>
                <a:spcPts val="0"/>
              </a:spcAft>
              <a:buNone/>
            </a:pPr>
            <a:r>
              <a:t/>
            </a:r>
            <a:endParaRPr sz="1700">
              <a:solidFill>
                <a:srgbClr val="FFFFFF"/>
              </a:solidFill>
              <a:latin typeface="Maven Pro"/>
              <a:ea typeface="Maven Pro"/>
              <a:cs typeface="Maven Pro"/>
              <a:sym typeface="Maven Pro"/>
            </a:endParaRPr>
          </a:p>
          <a:p>
            <a:pPr indent="-336550" lvl="0" marL="457200" rtl="0" algn="l">
              <a:lnSpc>
                <a:spcPct val="115000"/>
              </a:lnSpc>
              <a:spcBef>
                <a:spcPts val="0"/>
              </a:spcBef>
              <a:spcAft>
                <a:spcPts val="0"/>
              </a:spcAft>
              <a:buClr>
                <a:srgbClr val="FFFFFF"/>
              </a:buClr>
              <a:buSzPts val="1700"/>
              <a:buFont typeface="Maven Pro"/>
              <a:buChar char="●"/>
            </a:pPr>
            <a:r>
              <a:rPr b="1" lang="en-GB" sz="1700">
                <a:solidFill>
                  <a:srgbClr val="FFFFFF"/>
                </a:solidFill>
                <a:latin typeface="Maven Pro"/>
                <a:ea typeface="Maven Pro"/>
                <a:cs typeface="Maven Pro"/>
                <a:sym typeface="Maven Pro"/>
              </a:rPr>
              <a:t>Preparation </a:t>
            </a:r>
            <a:r>
              <a:rPr lang="en-GB" sz="1700">
                <a:solidFill>
                  <a:srgbClr val="FFFFFF"/>
                </a:solidFill>
                <a:latin typeface="Maven Pro"/>
                <a:ea typeface="Maven Pro"/>
                <a:cs typeface="Maven Pro"/>
                <a:sym typeface="Maven Pro"/>
              </a:rPr>
              <a:t>for higher liquidity risk and market </a:t>
            </a:r>
            <a:r>
              <a:rPr b="1" lang="en-GB" sz="1700">
                <a:solidFill>
                  <a:srgbClr val="FFFFFF"/>
                </a:solidFill>
                <a:latin typeface="Maven Pro"/>
                <a:ea typeface="Maven Pro"/>
                <a:cs typeface="Maven Pro"/>
                <a:sym typeface="Maven Pro"/>
              </a:rPr>
              <a:t>risks </a:t>
            </a:r>
            <a:endParaRPr b="1" sz="1700">
              <a:solidFill>
                <a:srgbClr val="FFFFFF"/>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700">
              <a:solidFill>
                <a:srgbClr val="FFFFFF"/>
              </a:solidFill>
              <a:latin typeface="Maven Pro"/>
              <a:ea typeface="Maven Pro"/>
              <a:cs typeface="Maven Pro"/>
              <a:sym typeface="Maven Pro"/>
            </a:endParaRPr>
          </a:p>
          <a:p>
            <a:pPr indent="-336550" lvl="0" marL="457200" rtl="0" algn="l">
              <a:lnSpc>
                <a:spcPct val="115000"/>
              </a:lnSpc>
              <a:spcBef>
                <a:spcPts val="0"/>
              </a:spcBef>
              <a:spcAft>
                <a:spcPts val="0"/>
              </a:spcAft>
              <a:buClr>
                <a:srgbClr val="FFFFFF"/>
              </a:buClr>
              <a:buSzPts val="1700"/>
              <a:buFont typeface="Maven Pro"/>
              <a:buChar char="●"/>
            </a:pPr>
            <a:r>
              <a:rPr lang="en-GB" sz="1700">
                <a:solidFill>
                  <a:srgbClr val="FFFFFF"/>
                </a:solidFill>
                <a:latin typeface="Maven Pro"/>
                <a:ea typeface="Maven Pro"/>
                <a:cs typeface="Maven Pro"/>
                <a:sym typeface="Maven Pro"/>
              </a:rPr>
              <a:t>By being qualitative prepared, they would know to </a:t>
            </a:r>
            <a:r>
              <a:rPr b="1" lang="en-GB" sz="1700">
                <a:solidFill>
                  <a:srgbClr val="FFFFFF"/>
                </a:solidFill>
                <a:latin typeface="Maven Pro"/>
                <a:ea typeface="Maven Pro"/>
                <a:cs typeface="Maven Pro"/>
                <a:sym typeface="Maven Pro"/>
              </a:rPr>
              <a:t>protect </a:t>
            </a:r>
            <a:r>
              <a:rPr lang="en-GB" sz="1700">
                <a:solidFill>
                  <a:srgbClr val="FFFFFF"/>
                </a:solidFill>
                <a:latin typeface="Maven Pro"/>
                <a:ea typeface="Maven Pro"/>
                <a:cs typeface="Maven Pro"/>
                <a:sym typeface="Maven Pro"/>
              </a:rPr>
              <a:t>their </a:t>
            </a:r>
            <a:r>
              <a:rPr b="1" lang="en-GB" sz="1700">
                <a:solidFill>
                  <a:srgbClr val="FFFFFF"/>
                </a:solidFill>
                <a:latin typeface="Maven Pro"/>
                <a:ea typeface="Maven Pro"/>
                <a:cs typeface="Maven Pro"/>
                <a:sym typeface="Maven Pro"/>
              </a:rPr>
              <a:t>investments </a:t>
            </a:r>
            <a:r>
              <a:rPr lang="en-GB" sz="1700">
                <a:solidFill>
                  <a:srgbClr val="FFFFFF"/>
                </a:solidFill>
                <a:latin typeface="Maven Pro"/>
                <a:ea typeface="Maven Pro"/>
                <a:cs typeface="Maven Pro"/>
                <a:sym typeface="Maven Pro"/>
              </a:rPr>
              <a:t>and pull out of commitments in the bay area</a:t>
            </a:r>
            <a:endParaRPr sz="1700">
              <a:solidFill>
                <a:srgbClr val="FFFFFF"/>
              </a:solidFill>
              <a:latin typeface="Maven Pro"/>
              <a:ea typeface="Maven Pro"/>
              <a:cs typeface="Maven Pro"/>
              <a:sym typeface="Maven Pro"/>
            </a:endParaRPr>
          </a:p>
          <a:p>
            <a:pPr indent="0" lvl="0" marL="457200" rtl="0" algn="l">
              <a:lnSpc>
                <a:spcPct val="115000"/>
              </a:lnSpc>
              <a:spcBef>
                <a:spcPts val="0"/>
              </a:spcBef>
              <a:spcAft>
                <a:spcPts val="0"/>
              </a:spcAft>
              <a:buNone/>
            </a:pPr>
            <a:r>
              <a:t/>
            </a:r>
            <a:endParaRPr sz="1700">
              <a:solidFill>
                <a:srgbClr val="FFFFFF"/>
              </a:solidFill>
              <a:latin typeface="Maven Pro"/>
              <a:ea typeface="Maven Pro"/>
              <a:cs typeface="Maven Pro"/>
              <a:sym typeface="Maven Pro"/>
            </a:endParaRPr>
          </a:p>
          <a:p>
            <a:pPr indent="-336550" lvl="0" marL="457200" rtl="0" algn="l">
              <a:lnSpc>
                <a:spcPct val="115000"/>
              </a:lnSpc>
              <a:spcBef>
                <a:spcPts val="0"/>
              </a:spcBef>
              <a:spcAft>
                <a:spcPts val="0"/>
              </a:spcAft>
              <a:buClr>
                <a:srgbClr val="FFFFFF"/>
              </a:buClr>
              <a:buSzPts val="1700"/>
              <a:buFont typeface="Maven Pro"/>
              <a:buChar char="●"/>
            </a:pPr>
            <a:r>
              <a:rPr lang="en-GB" sz="1700">
                <a:solidFill>
                  <a:srgbClr val="FFFFFF"/>
                </a:solidFill>
                <a:latin typeface="Maven Pro"/>
                <a:ea typeface="Maven Pro"/>
                <a:cs typeface="Maven Pro"/>
                <a:sym typeface="Maven Pro"/>
              </a:rPr>
              <a:t>They could take </a:t>
            </a:r>
            <a:r>
              <a:rPr b="1" lang="en-GB" sz="1700">
                <a:solidFill>
                  <a:srgbClr val="FFFFFF"/>
                </a:solidFill>
                <a:latin typeface="Maven Pro"/>
                <a:ea typeface="Maven Pro"/>
                <a:cs typeface="Maven Pro"/>
                <a:sym typeface="Maven Pro"/>
              </a:rPr>
              <a:t>advantage </a:t>
            </a:r>
            <a:r>
              <a:rPr lang="en-GB" sz="1700">
                <a:solidFill>
                  <a:srgbClr val="FFFFFF"/>
                </a:solidFill>
                <a:latin typeface="Maven Pro"/>
                <a:ea typeface="Maven Pro"/>
                <a:cs typeface="Maven Pro"/>
                <a:sym typeface="Maven Pro"/>
              </a:rPr>
              <a:t>of the shortages in production of different food types and </a:t>
            </a:r>
            <a:r>
              <a:rPr b="1" lang="en-GB" sz="1700">
                <a:solidFill>
                  <a:srgbClr val="FFFFFF"/>
                </a:solidFill>
                <a:latin typeface="Maven Pro"/>
                <a:ea typeface="Maven Pro"/>
                <a:cs typeface="Maven Pro"/>
                <a:sym typeface="Maven Pro"/>
              </a:rPr>
              <a:t>reinvest </a:t>
            </a:r>
            <a:r>
              <a:rPr lang="en-GB" sz="1700">
                <a:solidFill>
                  <a:srgbClr val="FFFFFF"/>
                </a:solidFill>
                <a:latin typeface="Maven Pro"/>
                <a:ea typeface="Maven Pro"/>
                <a:cs typeface="Maven Pro"/>
                <a:sym typeface="Maven Pro"/>
              </a:rPr>
              <a:t>when the storm has passed</a:t>
            </a:r>
            <a:endParaRPr sz="1700">
              <a:solidFill>
                <a:srgbClr val="FFFFFF"/>
              </a:solidFill>
              <a:latin typeface="Maven Pro"/>
              <a:ea typeface="Maven Pro"/>
              <a:cs typeface="Maven Pro"/>
              <a:sym typeface="Maven Pro"/>
            </a:endParaRPr>
          </a:p>
        </p:txBody>
      </p:sp>
      <p:sp>
        <p:nvSpPr>
          <p:cNvPr id="893" name="Google Shape;893;p6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Financial Implications</a:t>
            </a:r>
            <a:endParaRPr/>
          </a:p>
        </p:txBody>
      </p:sp>
      <p:sp>
        <p:nvSpPr>
          <p:cNvPr id="894" name="Google Shape;89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68"/>
          <p:cNvPicPr preferRelativeResize="0"/>
          <p:nvPr/>
        </p:nvPicPr>
        <p:blipFill rotWithShape="1">
          <a:blip r:embed="rId3">
            <a:alphaModFix/>
          </a:blip>
          <a:srcRect b="0" l="4525" r="0" t="0"/>
          <a:stretch/>
        </p:blipFill>
        <p:spPr>
          <a:xfrm>
            <a:off x="782000" y="1332850"/>
            <a:ext cx="3515975" cy="1727050"/>
          </a:xfrm>
          <a:prstGeom prst="rect">
            <a:avLst/>
          </a:prstGeom>
          <a:noFill/>
          <a:ln>
            <a:noFill/>
          </a:ln>
        </p:spPr>
      </p:pic>
      <p:sp>
        <p:nvSpPr>
          <p:cNvPr id="900" name="Google Shape;900;p68"/>
          <p:cNvSpPr txBox="1"/>
          <p:nvPr/>
        </p:nvSpPr>
        <p:spPr>
          <a:xfrm>
            <a:off x="1327911" y="3237600"/>
            <a:ext cx="2382600" cy="15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aven Pro"/>
                <a:ea typeface="Maven Pro"/>
                <a:cs typeface="Maven Pro"/>
                <a:sym typeface="Maven Pro"/>
              </a:rPr>
              <a:t>Nikkei 225 Index (JAPAN)</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600">
                <a:solidFill>
                  <a:srgbClr val="FFFFFF"/>
                </a:solidFill>
                <a:latin typeface="Maven Pro"/>
                <a:ea typeface="Maven Pro"/>
                <a:cs typeface="Maven Pro"/>
                <a:sym typeface="Maven Pro"/>
              </a:rPr>
              <a:t>Average change during Typhoon: -1.49%</a:t>
            </a:r>
            <a:endParaRPr sz="1600">
              <a:solidFill>
                <a:srgbClr val="FFFFFF"/>
              </a:solidFill>
              <a:latin typeface="Maven Pro"/>
              <a:ea typeface="Maven Pro"/>
              <a:cs typeface="Maven Pro"/>
              <a:sym typeface="Maven Pro"/>
            </a:endParaRPr>
          </a:p>
        </p:txBody>
      </p:sp>
      <p:pic>
        <p:nvPicPr>
          <p:cNvPr id="901" name="Google Shape;901;p68"/>
          <p:cNvPicPr preferRelativeResize="0"/>
          <p:nvPr/>
        </p:nvPicPr>
        <p:blipFill>
          <a:blip r:embed="rId4">
            <a:alphaModFix/>
          </a:blip>
          <a:stretch>
            <a:fillRect/>
          </a:stretch>
        </p:blipFill>
        <p:spPr>
          <a:xfrm>
            <a:off x="4846025" y="1332850"/>
            <a:ext cx="3515981" cy="1727050"/>
          </a:xfrm>
          <a:prstGeom prst="rect">
            <a:avLst/>
          </a:prstGeom>
          <a:noFill/>
          <a:ln>
            <a:noFill/>
          </a:ln>
        </p:spPr>
      </p:pic>
      <p:sp>
        <p:nvSpPr>
          <p:cNvPr id="902" name="Google Shape;902;p68"/>
          <p:cNvSpPr txBox="1"/>
          <p:nvPr/>
        </p:nvSpPr>
        <p:spPr>
          <a:xfrm>
            <a:off x="5433501" y="3237600"/>
            <a:ext cx="2382600" cy="15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aven Pro"/>
                <a:ea typeface="Maven Pro"/>
                <a:cs typeface="Maven Pro"/>
                <a:sym typeface="Maven Pro"/>
              </a:rPr>
              <a:t>NIFTY 50 </a:t>
            </a:r>
            <a:r>
              <a:rPr lang="en-GB" sz="1600">
                <a:solidFill>
                  <a:srgbClr val="FFFFFF"/>
                </a:solidFill>
                <a:latin typeface="Maven Pro"/>
                <a:ea typeface="Maven Pro"/>
                <a:cs typeface="Maven Pro"/>
                <a:sym typeface="Maven Pro"/>
              </a:rPr>
              <a:t>Index   (INDIA)</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6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600">
                <a:solidFill>
                  <a:srgbClr val="FFFFFF"/>
                </a:solidFill>
                <a:latin typeface="Maven Pro"/>
                <a:ea typeface="Maven Pro"/>
                <a:cs typeface="Maven Pro"/>
                <a:sym typeface="Maven Pro"/>
              </a:rPr>
              <a:t>Average change during cyclones: </a:t>
            </a:r>
            <a:r>
              <a:rPr lang="en-GB" sz="1600">
                <a:solidFill>
                  <a:srgbClr val="FFFFFF"/>
                </a:solidFill>
                <a:latin typeface="Maven Pro"/>
                <a:ea typeface="Maven Pro"/>
                <a:cs typeface="Maven Pro"/>
                <a:sym typeface="Maven Pro"/>
              </a:rPr>
              <a:t>-1.612%</a:t>
            </a:r>
            <a:endParaRPr sz="2000">
              <a:solidFill>
                <a:srgbClr val="FFFFFF"/>
              </a:solidFill>
              <a:latin typeface="Maven Pro"/>
              <a:ea typeface="Maven Pro"/>
              <a:cs typeface="Maven Pro"/>
              <a:sym typeface="Maven Pro"/>
            </a:endParaRPr>
          </a:p>
        </p:txBody>
      </p:sp>
      <p:sp>
        <p:nvSpPr>
          <p:cNvPr id="903" name="Google Shape;903;p68"/>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Stock Market Correlation</a:t>
            </a:r>
            <a:endParaRPr/>
          </a:p>
        </p:txBody>
      </p:sp>
      <p:cxnSp>
        <p:nvCxnSpPr>
          <p:cNvPr id="904" name="Google Shape;904;p68"/>
          <p:cNvCxnSpPr/>
          <p:nvPr/>
        </p:nvCxnSpPr>
        <p:spPr>
          <a:xfrm>
            <a:off x="4572000" y="1167625"/>
            <a:ext cx="0" cy="3524400"/>
          </a:xfrm>
          <a:prstGeom prst="straightConnector1">
            <a:avLst/>
          </a:prstGeom>
          <a:noFill/>
          <a:ln cap="flat" cmpd="sng" w="9525">
            <a:solidFill>
              <a:srgbClr val="FFFFFF"/>
            </a:solidFill>
            <a:prstDash val="solid"/>
            <a:round/>
            <a:headEnd len="med" w="med" type="none"/>
            <a:tailEnd len="med" w="med" type="none"/>
          </a:ln>
        </p:spPr>
      </p:cxnSp>
      <p:sp>
        <p:nvSpPr>
          <p:cNvPr id="905" name="Google Shape;90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9"/>
          <p:cNvSpPr txBox="1"/>
          <p:nvPr>
            <p:ph type="ctrTitle"/>
          </p:nvPr>
        </p:nvSpPr>
        <p:spPr>
          <a:xfrm>
            <a:off x="618825" y="411675"/>
            <a:ext cx="73089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Why Do We Visualise Cyclones?</a:t>
            </a:r>
            <a:endParaRPr/>
          </a:p>
        </p:txBody>
      </p:sp>
      <p:pic>
        <p:nvPicPr>
          <p:cNvPr id="911" name="Google Shape;911;p69"/>
          <p:cNvPicPr preferRelativeResize="0"/>
          <p:nvPr/>
        </p:nvPicPr>
        <p:blipFill>
          <a:blip r:embed="rId3">
            <a:alphaModFix/>
          </a:blip>
          <a:stretch>
            <a:fillRect/>
          </a:stretch>
        </p:blipFill>
        <p:spPr>
          <a:xfrm>
            <a:off x="6663100" y="1993650"/>
            <a:ext cx="1156200" cy="1156200"/>
          </a:xfrm>
          <a:prstGeom prst="rect">
            <a:avLst/>
          </a:prstGeom>
          <a:noFill/>
          <a:ln>
            <a:noFill/>
          </a:ln>
        </p:spPr>
      </p:pic>
      <p:pic>
        <p:nvPicPr>
          <p:cNvPr id="912" name="Google Shape;912;p69"/>
          <p:cNvPicPr preferRelativeResize="0"/>
          <p:nvPr/>
        </p:nvPicPr>
        <p:blipFill>
          <a:blip r:embed="rId4">
            <a:alphaModFix/>
          </a:blip>
          <a:stretch>
            <a:fillRect/>
          </a:stretch>
        </p:blipFill>
        <p:spPr>
          <a:xfrm>
            <a:off x="1324700" y="1852425"/>
            <a:ext cx="1156200" cy="1156200"/>
          </a:xfrm>
          <a:prstGeom prst="rect">
            <a:avLst/>
          </a:prstGeom>
          <a:noFill/>
          <a:ln>
            <a:noFill/>
          </a:ln>
        </p:spPr>
      </p:pic>
      <p:pic>
        <p:nvPicPr>
          <p:cNvPr id="913" name="Google Shape;913;p69"/>
          <p:cNvPicPr preferRelativeResize="0"/>
          <p:nvPr/>
        </p:nvPicPr>
        <p:blipFill>
          <a:blip r:embed="rId5">
            <a:alphaModFix/>
          </a:blip>
          <a:stretch>
            <a:fillRect/>
          </a:stretch>
        </p:blipFill>
        <p:spPr>
          <a:xfrm>
            <a:off x="3957000" y="1815525"/>
            <a:ext cx="1230000" cy="1230000"/>
          </a:xfrm>
          <a:prstGeom prst="rect">
            <a:avLst/>
          </a:prstGeom>
          <a:noFill/>
          <a:ln>
            <a:noFill/>
          </a:ln>
        </p:spPr>
      </p:pic>
      <p:sp>
        <p:nvSpPr>
          <p:cNvPr id="914" name="Google Shape;914;p69"/>
          <p:cNvSpPr txBox="1"/>
          <p:nvPr/>
        </p:nvSpPr>
        <p:spPr>
          <a:xfrm>
            <a:off x="778400" y="3278650"/>
            <a:ext cx="2248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Quantify Climate Change </a:t>
            </a:r>
            <a:endParaRPr sz="1600">
              <a:latin typeface="Maven Pro"/>
              <a:ea typeface="Maven Pro"/>
              <a:cs typeface="Maven Pro"/>
              <a:sym typeface="Maven Pro"/>
            </a:endParaRPr>
          </a:p>
        </p:txBody>
      </p:sp>
      <p:sp>
        <p:nvSpPr>
          <p:cNvPr id="915" name="Google Shape;915;p69"/>
          <p:cNvSpPr txBox="1"/>
          <p:nvPr/>
        </p:nvSpPr>
        <p:spPr>
          <a:xfrm>
            <a:off x="3293238" y="3278650"/>
            <a:ext cx="2647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Predict &amp; Prepare Financial/Economic Impacts</a:t>
            </a:r>
            <a:endParaRPr sz="1600">
              <a:latin typeface="Maven Pro"/>
              <a:ea typeface="Maven Pro"/>
              <a:cs typeface="Maven Pro"/>
              <a:sym typeface="Maven Pro"/>
            </a:endParaRPr>
          </a:p>
        </p:txBody>
      </p:sp>
      <p:sp>
        <p:nvSpPr>
          <p:cNvPr id="916" name="Google Shape;916;p69"/>
          <p:cNvSpPr txBox="1"/>
          <p:nvPr/>
        </p:nvSpPr>
        <p:spPr>
          <a:xfrm>
            <a:off x="6247600" y="3278650"/>
            <a:ext cx="19872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Learn from Historical Data</a:t>
            </a:r>
            <a:endParaRPr sz="1600">
              <a:latin typeface="Maven Pro"/>
              <a:ea typeface="Maven Pro"/>
              <a:cs typeface="Maven Pro"/>
              <a:sym typeface="Maven Pro"/>
            </a:endParaRPr>
          </a:p>
        </p:txBody>
      </p:sp>
      <p:sp>
        <p:nvSpPr>
          <p:cNvPr id="917" name="Google Shape;917;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0"/>
          <p:cNvSpPr txBox="1"/>
          <p:nvPr/>
        </p:nvSpPr>
        <p:spPr>
          <a:xfrm>
            <a:off x="280325" y="1072575"/>
            <a:ext cx="8617200" cy="3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923" name="Google Shape;923;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924" name="Google Shape;924;p70"/>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Pitch Video </a:t>
            </a:r>
            <a:endParaRPr/>
          </a:p>
          <a:p>
            <a:pPr indent="0" lvl="0" marL="0" rtl="0" algn="ctr">
              <a:spcBef>
                <a:spcPts val="0"/>
              </a:spcBef>
              <a:spcAft>
                <a:spcPts val="0"/>
              </a:spcAft>
              <a:buNone/>
            </a:pPr>
            <a:r>
              <a:rPr lang="en-GB" sz="1900"/>
              <a:t>An introduction to our solution</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4"/>
          <p:cNvSpPr txBox="1"/>
          <p:nvPr>
            <p:ph idx="4294967295" type="title"/>
          </p:nvPr>
        </p:nvSpPr>
        <p:spPr>
          <a:xfrm>
            <a:off x="6186538" y="1573134"/>
            <a:ext cx="9237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03</a:t>
            </a:r>
            <a:endParaRPr sz="4000">
              <a:solidFill>
                <a:srgbClr val="00CFCC"/>
              </a:solidFill>
            </a:endParaRPr>
          </a:p>
        </p:txBody>
      </p:sp>
      <p:sp>
        <p:nvSpPr>
          <p:cNvPr id="661" name="Google Shape;661;p44"/>
          <p:cNvSpPr txBox="1"/>
          <p:nvPr>
            <p:ph idx="3" type="subTitle"/>
          </p:nvPr>
        </p:nvSpPr>
        <p:spPr>
          <a:xfrm>
            <a:off x="6864813" y="1492309"/>
            <a:ext cx="2455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accent6"/>
                </a:solidFill>
                <a:latin typeface="Share Tech"/>
                <a:ea typeface="Share Tech"/>
                <a:cs typeface="Share Tech"/>
                <a:sym typeface="Share Tech"/>
              </a:rPr>
              <a:t>Technical Details</a:t>
            </a:r>
            <a:endParaRPr sz="1700">
              <a:solidFill>
                <a:schemeClr val="accent6"/>
              </a:solidFill>
              <a:latin typeface="Share Tech"/>
              <a:ea typeface="Share Tech"/>
              <a:cs typeface="Share Tech"/>
              <a:sym typeface="Share Tech"/>
            </a:endParaRPr>
          </a:p>
        </p:txBody>
      </p:sp>
      <p:sp>
        <p:nvSpPr>
          <p:cNvPr id="662" name="Google Shape;662;p44"/>
          <p:cNvSpPr txBox="1"/>
          <p:nvPr>
            <p:ph idx="4294967295" type="subTitle"/>
          </p:nvPr>
        </p:nvSpPr>
        <p:spPr>
          <a:xfrm>
            <a:off x="6795926" y="1796950"/>
            <a:ext cx="24552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 Data Collection &amp; Analysis</a:t>
            </a:r>
            <a:endParaRPr sz="1300"/>
          </a:p>
          <a:p>
            <a:pPr indent="0" lvl="0" marL="0" rtl="0" algn="l">
              <a:spcBef>
                <a:spcPts val="0"/>
              </a:spcBef>
              <a:spcAft>
                <a:spcPts val="0"/>
              </a:spcAft>
              <a:buNone/>
            </a:pPr>
            <a:r>
              <a:rPr lang="en-GB" sz="1300"/>
              <a:t>- System Architecture</a:t>
            </a:r>
            <a:endParaRPr sz="1300"/>
          </a:p>
          <a:p>
            <a:pPr indent="0" lvl="0" marL="0" rtl="0" algn="l">
              <a:spcBef>
                <a:spcPts val="0"/>
              </a:spcBef>
              <a:spcAft>
                <a:spcPts val="0"/>
              </a:spcAft>
              <a:buNone/>
            </a:pPr>
            <a:r>
              <a:rPr lang="en-GB" sz="1300"/>
              <a:t>- Technical Complexity</a:t>
            </a:r>
            <a:endParaRPr sz="1300"/>
          </a:p>
          <a:p>
            <a:pPr indent="0" lvl="0" marL="0" rtl="0" algn="l">
              <a:spcBef>
                <a:spcPts val="0"/>
              </a:spcBef>
              <a:spcAft>
                <a:spcPts val="0"/>
              </a:spcAft>
              <a:buNone/>
            </a:pPr>
            <a:r>
              <a:rPr lang="en-GB" sz="1300"/>
              <a:t>- Data &amp; Technical Challenges</a:t>
            </a:r>
            <a:endParaRPr sz="1300"/>
          </a:p>
        </p:txBody>
      </p:sp>
      <p:sp>
        <p:nvSpPr>
          <p:cNvPr id="663" name="Google Shape;663;p44"/>
          <p:cNvSpPr txBox="1"/>
          <p:nvPr>
            <p:ph idx="4294967295" type="title"/>
          </p:nvPr>
        </p:nvSpPr>
        <p:spPr>
          <a:xfrm>
            <a:off x="128788" y="1529859"/>
            <a:ext cx="9237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01</a:t>
            </a:r>
            <a:endParaRPr sz="4000">
              <a:solidFill>
                <a:srgbClr val="00CFCC"/>
              </a:solidFill>
            </a:endParaRPr>
          </a:p>
        </p:txBody>
      </p:sp>
      <p:sp>
        <p:nvSpPr>
          <p:cNvPr id="664" name="Google Shape;664;p44"/>
          <p:cNvSpPr txBox="1"/>
          <p:nvPr>
            <p:ph idx="4294967295" type="subTitle"/>
          </p:nvPr>
        </p:nvSpPr>
        <p:spPr>
          <a:xfrm>
            <a:off x="766752" y="1464100"/>
            <a:ext cx="20259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chemeClr val="accent6"/>
                </a:solidFill>
                <a:latin typeface="Share Tech"/>
                <a:ea typeface="Share Tech"/>
                <a:cs typeface="Share Tech"/>
                <a:sym typeface="Share Tech"/>
              </a:rPr>
              <a:t>Research Overview</a:t>
            </a:r>
            <a:endParaRPr sz="1700">
              <a:solidFill>
                <a:schemeClr val="accent6"/>
              </a:solidFill>
              <a:latin typeface="Share Tech"/>
              <a:ea typeface="Share Tech"/>
              <a:cs typeface="Share Tech"/>
              <a:sym typeface="Share Tech"/>
            </a:endParaRPr>
          </a:p>
        </p:txBody>
      </p:sp>
      <p:sp>
        <p:nvSpPr>
          <p:cNvPr id="665" name="Google Shape;665;p44"/>
          <p:cNvSpPr txBox="1"/>
          <p:nvPr>
            <p:ph idx="4294967295" type="subTitle"/>
          </p:nvPr>
        </p:nvSpPr>
        <p:spPr>
          <a:xfrm>
            <a:off x="766750" y="1759370"/>
            <a:ext cx="2285700" cy="9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 Problem Statement</a:t>
            </a:r>
            <a:endParaRPr sz="1300"/>
          </a:p>
          <a:p>
            <a:pPr indent="0" lvl="0" marL="0" rtl="0" algn="l">
              <a:spcBef>
                <a:spcPts val="0"/>
              </a:spcBef>
              <a:spcAft>
                <a:spcPts val="0"/>
              </a:spcAft>
              <a:buNone/>
            </a:pPr>
            <a:r>
              <a:rPr lang="en-GB" sz="1300"/>
              <a:t>- Project Motivation</a:t>
            </a:r>
            <a:endParaRPr sz="1300"/>
          </a:p>
          <a:p>
            <a:pPr indent="0" lvl="0" marL="0" rtl="0" algn="l">
              <a:spcBef>
                <a:spcPts val="0"/>
              </a:spcBef>
              <a:spcAft>
                <a:spcPts val="0"/>
              </a:spcAft>
              <a:buNone/>
            </a:pPr>
            <a:r>
              <a:rPr lang="en-GB" sz="1300"/>
              <a:t>- Impact of Cyclones</a:t>
            </a:r>
            <a:endParaRPr sz="1300"/>
          </a:p>
          <a:p>
            <a:pPr indent="0" lvl="0" marL="0" rtl="0" algn="l">
              <a:spcBef>
                <a:spcPts val="0"/>
              </a:spcBef>
              <a:spcAft>
                <a:spcPts val="0"/>
              </a:spcAft>
              <a:buNone/>
            </a:pPr>
            <a:r>
              <a:rPr lang="en-GB" sz="1300"/>
              <a:t>- Climate Change</a:t>
            </a:r>
            <a:endParaRPr sz="1300"/>
          </a:p>
        </p:txBody>
      </p:sp>
      <p:sp>
        <p:nvSpPr>
          <p:cNvPr id="666" name="Google Shape;666;p44"/>
          <p:cNvSpPr txBox="1"/>
          <p:nvPr>
            <p:ph idx="4294967295" type="title"/>
          </p:nvPr>
        </p:nvSpPr>
        <p:spPr>
          <a:xfrm>
            <a:off x="170063" y="3262484"/>
            <a:ext cx="9237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04</a:t>
            </a:r>
            <a:endParaRPr sz="4000">
              <a:solidFill>
                <a:srgbClr val="00CFCC"/>
              </a:solidFill>
            </a:endParaRPr>
          </a:p>
        </p:txBody>
      </p:sp>
      <p:sp>
        <p:nvSpPr>
          <p:cNvPr id="667" name="Google Shape;667;p44"/>
          <p:cNvSpPr txBox="1"/>
          <p:nvPr>
            <p:ph idx="4294967295" type="subTitle"/>
          </p:nvPr>
        </p:nvSpPr>
        <p:spPr>
          <a:xfrm>
            <a:off x="808013" y="3196734"/>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chemeClr val="accent6"/>
                </a:solidFill>
                <a:latin typeface="Share Tech"/>
                <a:ea typeface="Share Tech"/>
                <a:cs typeface="Share Tech"/>
                <a:sym typeface="Share Tech"/>
              </a:rPr>
              <a:t>UAT &amp; DEMO</a:t>
            </a:r>
            <a:endParaRPr sz="1700">
              <a:solidFill>
                <a:schemeClr val="accent6"/>
              </a:solidFill>
              <a:latin typeface="Share Tech"/>
              <a:ea typeface="Share Tech"/>
              <a:cs typeface="Share Tech"/>
              <a:sym typeface="Share Tech"/>
            </a:endParaRPr>
          </a:p>
        </p:txBody>
      </p:sp>
      <p:sp>
        <p:nvSpPr>
          <p:cNvPr id="668" name="Google Shape;668;p44"/>
          <p:cNvSpPr txBox="1"/>
          <p:nvPr>
            <p:ph idx="4294967295" type="subTitle"/>
          </p:nvPr>
        </p:nvSpPr>
        <p:spPr>
          <a:xfrm>
            <a:off x="808013" y="3492009"/>
            <a:ext cx="22857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 UAT </a:t>
            </a:r>
            <a:r>
              <a:rPr lang="en-GB" sz="1300"/>
              <a:t>Goals</a:t>
            </a:r>
            <a:endParaRPr sz="1300"/>
          </a:p>
          <a:p>
            <a:pPr indent="0" lvl="0" marL="0" rtl="0" algn="l">
              <a:lnSpc>
                <a:spcPct val="100000"/>
              </a:lnSpc>
              <a:spcBef>
                <a:spcPts val="0"/>
              </a:spcBef>
              <a:spcAft>
                <a:spcPts val="0"/>
              </a:spcAft>
              <a:buNone/>
            </a:pPr>
            <a:r>
              <a:rPr lang="en-GB" sz="1300"/>
              <a:t>- UAT Results</a:t>
            </a:r>
            <a:endParaRPr sz="1300"/>
          </a:p>
          <a:p>
            <a:pPr indent="0" lvl="0" marL="0" rtl="0" algn="l">
              <a:lnSpc>
                <a:spcPct val="100000"/>
              </a:lnSpc>
              <a:spcBef>
                <a:spcPts val="0"/>
              </a:spcBef>
              <a:spcAft>
                <a:spcPts val="0"/>
              </a:spcAft>
              <a:buNone/>
            </a:pPr>
            <a:r>
              <a:rPr lang="en-GB" sz="1300"/>
              <a:t>- Post UAT Changes</a:t>
            </a:r>
            <a:endParaRPr sz="1300"/>
          </a:p>
          <a:p>
            <a:pPr indent="0" lvl="0" marL="0" rtl="0" algn="l">
              <a:spcBef>
                <a:spcPts val="0"/>
              </a:spcBef>
              <a:spcAft>
                <a:spcPts val="0"/>
              </a:spcAft>
              <a:buNone/>
            </a:pPr>
            <a:r>
              <a:rPr lang="en-GB" sz="1300"/>
              <a:t>- Demo of Application</a:t>
            </a:r>
            <a:endParaRPr sz="1300"/>
          </a:p>
        </p:txBody>
      </p:sp>
      <p:sp>
        <p:nvSpPr>
          <p:cNvPr id="669" name="Google Shape;669;p44"/>
          <p:cNvSpPr/>
          <p:nvPr/>
        </p:nvSpPr>
        <p:spPr>
          <a:xfrm>
            <a:off x="6795913" y="1573161"/>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70" name="Google Shape;670;p44"/>
          <p:cNvSpPr/>
          <p:nvPr/>
        </p:nvSpPr>
        <p:spPr>
          <a:xfrm>
            <a:off x="738163" y="1529886"/>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71" name="Google Shape;671;p44"/>
          <p:cNvSpPr/>
          <p:nvPr/>
        </p:nvSpPr>
        <p:spPr>
          <a:xfrm>
            <a:off x="779438" y="3262511"/>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72" name="Google Shape;672;p44"/>
          <p:cNvSpPr txBox="1"/>
          <p:nvPr>
            <p:ph type="ctrTitle"/>
          </p:nvPr>
        </p:nvSpPr>
        <p:spPr>
          <a:xfrm>
            <a:off x="3147688" y="1529859"/>
            <a:ext cx="923700" cy="8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02</a:t>
            </a:r>
            <a:endParaRPr sz="4000">
              <a:solidFill>
                <a:srgbClr val="00CFCC"/>
              </a:solidFill>
            </a:endParaRPr>
          </a:p>
        </p:txBody>
      </p:sp>
      <p:sp>
        <p:nvSpPr>
          <p:cNvPr id="673" name="Google Shape;673;p44"/>
          <p:cNvSpPr txBox="1"/>
          <p:nvPr>
            <p:ph idx="4294967295" type="subTitle"/>
          </p:nvPr>
        </p:nvSpPr>
        <p:spPr>
          <a:xfrm>
            <a:off x="3785638" y="1464109"/>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chemeClr val="accent6"/>
                </a:solidFill>
                <a:latin typeface="Share Tech"/>
                <a:ea typeface="Share Tech"/>
                <a:cs typeface="Share Tech"/>
                <a:sym typeface="Share Tech"/>
              </a:rPr>
              <a:t>Solution Approach</a:t>
            </a:r>
            <a:endParaRPr sz="1700">
              <a:solidFill>
                <a:schemeClr val="accent6"/>
              </a:solidFill>
              <a:latin typeface="Share Tech"/>
              <a:ea typeface="Share Tech"/>
              <a:cs typeface="Share Tech"/>
              <a:sym typeface="Share Tech"/>
            </a:endParaRPr>
          </a:p>
        </p:txBody>
      </p:sp>
      <p:sp>
        <p:nvSpPr>
          <p:cNvPr id="674" name="Google Shape;674;p44"/>
          <p:cNvSpPr txBox="1"/>
          <p:nvPr>
            <p:ph idx="4294967295" type="subTitle"/>
          </p:nvPr>
        </p:nvSpPr>
        <p:spPr>
          <a:xfrm>
            <a:off x="3785651" y="1759375"/>
            <a:ext cx="24552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 Pitch Video</a:t>
            </a:r>
            <a:endParaRPr sz="1300"/>
          </a:p>
          <a:p>
            <a:pPr indent="0" lvl="0" marL="0" rtl="0" algn="l">
              <a:spcBef>
                <a:spcPts val="0"/>
              </a:spcBef>
              <a:spcAft>
                <a:spcPts val="0"/>
              </a:spcAft>
              <a:buNone/>
            </a:pPr>
            <a:r>
              <a:rPr lang="en-GB" sz="1300"/>
              <a:t>- Use Case Diagram</a:t>
            </a:r>
            <a:endParaRPr sz="1300"/>
          </a:p>
          <a:p>
            <a:pPr indent="0" lvl="0" marL="0" rtl="0" algn="l">
              <a:spcBef>
                <a:spcPts val="0"/>
              </a:spcBef>
              <a:spcAft>
                <a:spcPts val="0"/>
              </a:spcAft>
              <a:buNone/>
            </a:pPr>
            <a:r>
              <a:rPr lang="en-GB" sz="1300"/>
              <a:t>- User Scenario Diagram</a:t>
            </a:r>
            <a:endParaRPr sz="1300"/>
          </a:p>
          <a:p>
            <a:pPr indent="0" lvl="0" marL="0" rtl="0" algn="l">
              <a:spcBef>
                <a:spcPts val="0"/>
              </a:spcBef>
              <a:spcAft>
                <a:spcPts val="0"/>
              </a:spcAft>
              <a:buNone/>
            </a:pPr>
            <a:r>
              <a:rPr lang="en-GB" sz="1300"/>
              <a:t>- Solution Model Comparison</a:t>
            </a:r>
            <a:endParaRPr sz="1300"/>
          </a:p>
        </p:txBody>
      </p:sp>
      <p:sp>
        <p:nvSpPr>
          <p:cNvPr id="675" name="Google Shape;675;p44"/>
          <p:cNvSpPr txBox="1"/>
          <p:nvPr>
            <p:ph idx="4294967295" type="title"/>
          </p:nvPr>
        </p:nvSpPr>
        <p:spPr>
          <a:xfrm>
            <a:off x="3171963" y="3295334"/>
            <a:ext cx="9237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05</a:t>
            </a:r>
            <a:endParaRPr sz="4000">
              <a:solidFill>
                <a:srgbClr val="00CFCC"/>
              </a:solidFill>
            </a:endParaRPr>
          </a:p>
        </p:txBody>
      </p:sp>
      <p:sp>
        <p:nvSpPr>
          <p:cNvPr id="676" name="Google Shape;676;p44"/>
          <p:cNvSpPr txBox="1"/>
          <p:nvPr>
            <p:ph idx="3" type="subTitle"/>
          </p:nvPr>
        </p:nvSpPr>
        <p:spPr>
          <a:xfrm>
            <a:off x="3809927" y="3229575"/>
            <a:ext cx="2650500" cy="3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accent6"/>
                </a:solidFill>
                <a:latin typeface="Share Tech"/>
                <a:ea typeface="Share Tech"/>
                <a:cs typeface="Share Tech"/>
                <a:sym typeface="Share Tech"/>
              </a:rPr>
              <a:t>Project Management</a:t>
            </a:r>
            <a:endParaRPr sz="1700">
              <a:solidFill>
                <a:schemeClr val="accent6"/>
              </a:solidFill>
              <a:latin typeface="Share Tech"/>
              <a:ea typeface="Share Tech"/>
              <a:cs typeface="Share Tech"/>
              <a:sym typeface="Share Tech"/>
            </a:endParaRPr>
          </a:p>
          <a:p>
            <a:pPr indent="0" lvl="0" marL="0" rtl="0" algn="l">
              <a:spcBef>
                <a:spcPts val="0"/>
              </a:spcBef>
              <a:spcAft>
                <a:spcPts val="0"/>
              </a:spcAft>
              <a:buNone/>
            </a:pPr>
            <a:r>
              <a:t/>
            </a:r>
            <a:endParaRPr sz="1700">
              <a:solidFill>
                <a:schemeClr val="accent6"/>
              </a:solidFill>
              <a:latin typeface="Share Tech"/>
              <a:ea typeface="Share Tech"/>
              <a:cs typeface="Share Tech"/>
              <a:sym typeface="Share Tech"/>
            </a:endParaRPr>
          </a:p>
        </p:txBody>
      </p:sp>
      <p:sp>
        <p:nvSpPr>
          <p:cNvPr id="677" name="Google Shape;677;p44"/>
          <p:cNvSpPr txBox="1"/>
          <p:nvPr>
            <p:ph idx="4294967295" type="subTitle"/>
          </p:nvPr>
        </p:nvSpPr>
        <p:spPr>
          <a:xfrm>
            <a:off x="3809925" y="3524846"/>
            <a:ext cx="2524200" cy="84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t>- </a:t>
            </a:r>
            <a:r>
              <a:rPr lang="en-GB" sz="1300"/>
              <a:t>Scheduled Timeline</a:t>
            </a:r>
            <a:endParaRPr sz="1300"/>
          </a:p>
          <a:p>
            <a:pPr indent="0" lvl="0" marL="0" rtl="0" algn="l">
              <a:lnSpc>
                <a:spcPct val="100000"/>
              </a:lnSpc>
              <a:spcBef>
                <a:spcPts val="0"/>
              </a:spcBef>
              <a:spcAft>
                <a:spcPts val="0"/>
              </a:spcAft>
              <a:buNone/>
            </a:pPr>
            <a:r>
              <a:rPr lang="en-GB" sz="1300"/>
              <a:t>- PM Approach</a:t>
            </a:r>
            <a:endParaRPr sz="1300"/>
          </a:p>
          <a:p>
            <a:pPr indent="0" lvl="0" marL="0" rtl="0" algn="l">
              <a:lnSpc>
                <a:spcPct val="100000"/>
              </a:lnSpc>
              <a:spcBef>
                <a:spcPts val="0"/>
              </a:spcBef>
              <a:spcAft>
                <a:spcPts val="0"/>
              </a:spcAft>
              <a:buNone/>
            </a:pPr>
            <a:r>
              <a:rPr lang="en-GB" sz="1300"/>
              <a:t>- Change Management</a:t>
            </a:r>
            <a:endParaRPr sz="1300"/>
          </a:p>
          <a:p>
            <a:pPr indent="0" lvl="0" marL="0" rtl="0" algn="l">
              <a:lnSpc>
                <a:spcPct val="100000"/>
              </a:lnSpc>
              <a:spcBef>
                <a:spcPts val="0"/>
              </a:spcBef>
              <a:spcAft>
                <a:spcPts val="0"/>
              </a:spcAft>
              <a:buNone/>
            </a:pPr>
            <a:r>
              <a:rPr lang="en-GB" sz="1300"/>
              <a:t>- Stakeholder Management</a:t>
            </a:r>
            <a:endParaRPr sz="1300"/>
          </a:p>
        </p:txBody>
      </p:sp>
      <p:sp>
        <p:nvSpPr>
          <p:cNvPr id="678" name="Google Shape;678;p44"/>
          <p:cNvSpPr/>
          <p:nvPr/>
        </p:nvSpPr>
        <p:spPr>
          <a:xfrm>
            <a:off x="3757063" y="1529886"/>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79" name="Google Shape;679;p44"/>
          <p:cNvSpPr/>
          <p:nvPr/>
        </p:nvSpPr>
        <p:spPr>
          <a:xfrm>
            <a:off x="3781338" y="3295361"/>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80" name="Google Shape;680;p44"/>
          <p:cNvSpPr txBox="1"/>
          <p:nvPr>
            <p:ph idx="4294967295" type="title"/>
          </p:nvPr>
        </p:nvSpPr>
        <p:spPr>
          <a:xfrm>
            <a:off x="6183763" y="3295371"/>
            <a:ext cx="923700" cy="8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solidFill>
                  <a:srgbClr val="00CFCC"/>
                </a:solidFill>
              </a:rPr>
              <a:t>06</a:t>
            </a:r>
            <a:endParaRPr sz="4000">
              <a:solidFill>
                <a:srgbClr val="00CFCC"/>
              </a:solidFill>
            </a:endParaRPr>
          </a:p>
        </p:txBody>
      </p:sp>
      <p:sp>
        <p:nvSpPr>
          <p:cNvPr id="681" name="Google Shape;681;p44"/>
          <p:cNvSpPr txBox="1"/>
          <p:nvPr>
            <p:ph idx="4294967295" type="subTitle"/>
          </p:nvPr>
        </p:nvSpPr>
        <p:spPr>
          <a:xfrm>
            <a:off x="6821713" y="3229621"/>
            <a:ext cx="25242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solidFill>
                  <a:schemeClr val="accent6"/>
                </a:solidFill>
                <a:latin typeface="Share Tech"/>
                <a:ea typeface="Share Tech"/>
                <a:cs typeface="Share Tech"/>
                <a:sym typeface="Share Tech"/>
              </a:rPr>
              <a:t>Conclusion</a:t>
            </a:r>
            <a:endParaRPr sz="1700">
              <a:solidFill>
                <a:schemeClr val="accent6"/>
              </a:solidFill>
              <a:latin typeface="Share Tech"/>
              <a:ea typeface="Share Tech"/>
              <a:cs typeface="Share Tech"/>
              <a:sym typeface="Share Tech"/>
            </a:endParaRPr>
          </a:p>
        </p:txBody>
      </p:sp>
      <p:sp>
        <p:nvSpPr>
          <p:cNvPr id="682" name="Google Shape;682;p44"/>
          <p:cNvSpPr txBox="1"/>
          <p:nvPr>
            <p:ph idx="4294967295" type="subTitle"/>
          </p:nvPr>
        </p:nvSpPr>
        <p:spPr>
          <a:xfrm>
            <a:off x="6821713" y="3524896"/>
            <a:ext cx="22857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 Benefits for Sponsor</a:t>
            </a:r>
            <a:endParaRPr sz="1300"/>
          </a:p>
          <a:p>
            <a:pPr indent="0" lvl="0" marL="0" rtl="0" algn="l">
              <a:spcBef>
                <a:spcPts val="0"/>
              </a:spcBef>
              <a:spcAft>
                <a:spcPts val="0"/>
              </a:spcAft>
              <a:buNone/>
            </a:pPr>
            <a:r>
              <a:rPr lang="en-GB" sz="1300"/>
              <a:t>- Gap Analysis</a:t>
            </a:r>
            <a:endParaRPr sz="1300"/>
          </a:p>
          <a:p>
            <a:pPr indent="0" lvl="0" marL="0" rtl="0" algn="l">
              <a:spcBef>
                <a:spcPts val="0"/>
              </a:spcBef>
              <a:spcAft>
                <a:spcPts val="0"/>
              </a:spcAft>
              <a:buNone/>
            </a:pPr>
            <a:r>
              <a:rPr lang="en-GB" sz="1300"/>
              <a:t>- </a:t>
            </a:r>
            <a:r>
              <a:rPr lang="en-GB" sz="1300"/>
              <a:t>Future Steps</a:t>
            </a:r>
            <a:endParaRPr sz="1300"/>
          </a:p>
          <a:p>
            <a:pPr indent="0" lvl="0" marL="0" rtl="0" algn="l">
              <a:spcBef>
                <a:spcPts val="0"/>
              </a:spcBef>
              <a:spcAft>
                <a:spcPts val="0"/>
              </a:spcAft>
              <a:buNone/>
            </a:pPr>
            <a:r>
              <a:rPr lang="en-GB" sz="1300"/>
              <a:t>- Team Reflection</a:t>
            </a:r>
            <a:endParaRPr sz="1300"/>
          </a:p>
        </p:txBody>
      </p:sp>
      <p:sp>
        <p:nvSpPr>
          <p:cNvPr id="683" name="Google Shape;683;p44"/>
          <p:cNvSpPr/>
          <p:nvPr/>
        </p:nvSpPr>
        <p:spPr>
          <a:xfrm>
            <a:off x="6793138" y="3295398"/>
            <a:ext cx="26525" cy="841231"/>
          </a:xfrm>
          <a:custGeom>
            <a:rect b="b" l="l" r="r" t="t"/>
            <a:pathLst>
              <a:path extrusionOk="0" h="31989" w="1061">
                <a:moveTo>
                  <a:pt x="0" y="0"/>
                </a:moveTo>
                <a:lnTo>
                  <a:pt x="0" y="31989"/>
                </a:lnTo>
                <a:lnTo>
                  <a:pt x="1060" y="31989"/>
                </a:lnTo>
                <a:lnTo>
                  <a:pt x="10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CFCC"/>
              </a:solidFill>
            </a:endParaRPr>
          </a:p>
        </p:txBody>
      </p:sp>
      <p:sp>
        <p:nvSpPr>
          <p:cNvPr id="684" name="Google Shape;684;p44"/>
          <p:cNvSpPr txBox="1"/>
          <p:nvPr>
            <p:ph idx="2" type="ctrTitle"/>
          </p:nvPr>
        </p:nvSpPr>
        <p:spPr>
          <a:xfrm>
            <a:off x="3091048" y="520325"/>
            <a:ext cx="2961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4000"/>
              <a:t>AGENDA</a:t>
            </a:r>
            <a:endParaRPr sz="4000">
              <a:solidFill>
                <a:srgbClr val="FFFFFF"/>
              </a:solidFill>
            </a:endParaRPr>
          </a:p>
        </p:txBody>
      </p:sp>
      <p:sp>
        <p:nvSpPr>
          <p:cNvPr id="685" name="Google Shape;68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descr="Sponsor: Credit Suisse&#10;Project: Natural Disaster Stress Testing" id="930" name="Google Shape;930;p71" title="Team Cycovid Pitch Video">
            <a:hlinkClick r:id="rId3"/>
          </p:cNvPr>
          <p:cNvPicPr preferRelativeResize="0"/>
          <p:nvPr/>
        </p:nvPicPr>
        <p:blipFill>
          <a:blip r:embed="rId4">
            <a:alphaModFix/>
          </a:blip>
          <a:stretch>
            <a:fillRect/>
          </a:stretch>
        </p:blipFill>
        <p:spPr>
          <a:xfrm>
            <a:off x="1373688" y="173013"/>
            <a:ext cx="6396625" cy="479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2"/>
          <p:cNvSpPr txBox="1"/>
          <p:nvPr>
            <p:ph type="ctrTitle"/>
          </p:nvPr>
        </p:nvSpPr>
        <p:spPr>
          <a:xfrm>
            <a:off x="1209375" y="1992475"/>
            <a:ext cx="5335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Solution Approach</a:t>
            </a:r>
            <a:endParaRPr/>
          </a:p>
        </p:txBody>
      </p:sp>
      <p:sp>
        <p:nvSpPr>
          <p:cNvPr id="936" name="Google Shape;936;p72"/>
          <p:cNvSpPr/>
          <p:nvPr/>
        </p:nvSpPr>
        <p:spPr>
          <a:xfrm>
            <a:off x="6544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2"/>
          <p:cNvSpPr txBox="1"/>
          <p:nvPr>
            <p:ph idx="2" type="title"/>
          </p:nvPr>
        </p:nvSpPr>
        <p:spPr>
          <a:xfrm>
            <a:off x="6596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02</a:t>
            </a:r>
            <a:endParaRPr>
              <a:solidFill>
                <a:schemeClr val="dk2"/>
              </a:solidFill>
            </a:endParaRPr>
          </a:p>
        </p:txBody>
      </p:sp>
      <p:sp>
        <p:nvSpPr>
          <p:cNvPr id="938" name="Google Shape;938;p72"/>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2"/>
          <p:cNvSpPr/>
          <p:nvPr/>
        </p:nvSpPr>
        <p:spPr>
          <a:xfrm>
            <a:off x="1369950" y="3869000"/>
            <a:ext cx="571749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72"/>
          <p:cNvCxnSpPr>
            <a:stCxn id="936" idx="2"/>
          </p:cNvCxnSpPr>
          <p:nvPr/>
        </p:nvCxnSpPr>
        <p:spPr>
          <a:xfrm>
            <a:off x="7087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941" name="Google Shape;94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3"/>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Features of Solution</a:t>
            </a:r>
            <a:endParaRPr/>
          </a:p>
        </p:txBody>
      </p:sp>
      <p:pic>
        <p:nvPicPr>
          <p:cNvPr id="947" name="Google Shape;947;p73"/>
          <p:cNvPicPr preferRelativeResize="0"/>
          <p:nvPr/>
        </p:nvPicPr>
        <p:blipFill>
          <a:blip r:embed="rId3">
            <a:alphaModFix/>
          </a:blip>
          <a:stretch>
            <a:fillRect/>
          </a:stretch>
        </p:blipFill>
        <p:spPr>
          <a:xfrm>
            <a:off x="5031025" y="1310675"/>
            <a:ext cx="1428750" cy="1428750"/>
          </a:xfrm>
          <a:prstGeom prst="rect">
            <a:avLst/>
          </a:prstGeom>
          <a:noFill/>
          <a:ln>
            <a:noFill/>
          </a:ln>
        </p:spPr>
      </p:pic>
      <p:pic>
        <p:nvPicPr>
          <p:cNvPr id="948" name="Google Shape;948;p73"/>
          <p:cNvPicPr preferRelativeResize="0"/>
          <p:nvPr/>
        </p:nvPicPr>
        <p:blipFill>
          <a:blip r:embed="rId4">
            <a:alphaModFix/>
          </a:blip>
          <a:stretch>
            <a:fillRect/>
          </a:stretch>
        </p:blipFill>
        <p:spPr>
          <a:xfrm>
            <a:off x="728600" y="1324450"/>
            <a:ext cx="1401199" cy="1401199"/>
          </a:xfrm>
          <a:prstGeom prst="rect">
            <a:avLst/>
          </a:prstGeom>
          <a:noFill/>
          <a:ln>
            <a:noFill/>
          </a:ln>
        </p:spPr>
      </p:pic>
      <p:pic>
        <p:nvPicPr>
          <p:cNvPr id="949" name="Google Shape;949;p73"/>
          <p:cNvPicPr preferRelativeResize="0"/>
          <p:nvPr/>
        </p:nvPicPr>
        <p:blipFill>
          <a:blip r:embed="rId5">
            <a:alphaModFix/>
          </a:blip>
          <a:stretch>
            <a:fillRect/>
          </a:stretch>
        </p:blipFill>
        <p:spPr>
          <a:xfrm>
            <a:off x="5031025" y="3275600"/>
            <a:ext cx="1428750" cy="1428750"/>
          </a:xfrm>
          <a:prstGeom prst="rect">
            <a:avLst/>
          </a:prstGeom>
          <a:noFill/>
          <a:ln>
            <a:noFill/>
          </a:ln>
        </p:spPr>
      </p:pic>
      <p:pic>
        <p:nvPicPr>
          <p:cNvPr id="950" name="Google Shape;950;p73"/>
          <p:cNvPicPr preferRelativeResize="0"/>
          <p:nvPr/>
        </p:nvPicPr>
        <p:blipFill>
          <a:blip r:embed="rId6">
            <a:alphaModFix/>
          </a:blip>
          <a:stretch>
            <a:fillRect/>
          </a:stretch>
        </p:blipFill>
        <p:spPr>
          <a:xfrm>
            <a:off x="728600" y="3289375"/>
            <a:ext cx="1401200" cy="1401200"/>
          </a:xfrm>
          <a:prstGeom prst="rect">
            <a:avLst/>
          </a:prstGeom>
          <a:noFill/>
          <a:ln>
            <a:noFill/>
          </a:ln>
        </p:spPr>
      </p:pic>
      <p:sp>
        <p:nvSpPr>
          <p:cNvPr id="951" name="Google Shape;951;p73"/>
          <p:cNvSpPr txBox="1"/>
          <p:nvPr/>
        </p:nvSpPr>
        <p:spPr>
          <a:xfrm>
            <a:off x="2385025" y="1583750"/>
            <a:ext cx="2533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Visualize Historic Cyclone Paths and Damages</a:t>
            </a:r>
            <a:endParaRPr sz="1600">
              <a:latin typeface="Maven Pro"/>
              <a:ea typeface="Maven Pro"/>
              <a:cs typeface="Maven Pro"/>
              <a:sym typeface="Maven Pro"/>
            </a:endParaRPr>
          </a:p>
        </p:txBody>
      </p:sp>
      <p:sp>
        <p:nvSpPr>
          <p:cNvPr id="952" name="Google Shape;952;p73"/>
          <p:cNvSpPr txBox="1"/>
          <p:nvPr/>
        </p:nvSpPr>
        <p:spPr>
          <a:xfrm>
            <a:off x="2385025" y="3550800"/>
            <a:ext cx="2533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Assess the Impact of Climate Change on Frequency of Cyclones</a:t>
            </a:r>
            <a:endParaRPr sz="1600">
              <a:latin typeface="Maven Pro"/>
              <a:ea typeface="Maven Pro"/>
              <a:cs typeface="Maven Pro"/>
              <a:sym typeface="Maven Pro"/>
            </a:endParaRPr>
          </a:p>
        </p:txBody>
      </p:sp>
      <p:sp>
        <p:nvSpPr>
          <p:cNvPr id="953" name="Google Shape;953;p73"/>
          <p:cNvSpPr txBox="1"/>
          <p:nvPr/>
        </p:nvSpPr>
        <p:spPr>
          <a:xfrm>
            <a:off x="6459775" y="1590600"/>
            <a:ext cx="2533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Simulate a Cyclone and Assess its Damage</a:t>
            </a:r>
            <a:endParaRPr sz="1600">
              <a:latin typeface="Maven Pro"/>
              <a:ea typeface="Maven Pro"/>
              <a:cs typeface="Maven Pro"/>
              <a:sym typeface="Maven Pro"/>
            </a:endParaRPr>
          </a:p>
        </p:txBody>
      </p:sp>
      <p:sp>
        <p:nvSpPr>
          <p:cNvPr id="954" name="Google Shape;954;p73"/>
          <p:cNvSpPr txBox="1"/>
          <p:nvPr/>
        </p:nvSpPr>
        <p:spPr>
          <a:xfrm>
            <a:off x="6459775" y="3557650"/>
            <a:ext cx="2533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600">
                <a:solidFill>
                  <a:schemeClr val="lt1"/>
                </a:solidFill>
                <a:latin typeface="Maven Pro"/>
                <a:ea typeface="Maven Pro"/>
                <a:cs typeface="Maven Pro"/>
                <a:sym typeface="Maven Pro"/>
              </a:rPr>
              <a:t>View Asset Spread Across the Country</a:t>
            </a:r>
            <a:endParaRPr sz="1600">
              <a:latin typeface="Maven Pro"/>
              <a:ea typeface="Maven Pro"/>
              <a:cs typeface="Maven Pro"/>
              <a:sym typeface="Maven Pro"/>
            </a:endParaRPr>
          </a:p>
        </p:txBody>
      </p:sp>
      <p:sp>
        <p:nvSpPr>
          <p:cNvPr id="955" name="Google Shape;955;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4"/>
          <p:cNvSpPr txBox="1"/>
          <p:nvPr/>
        </p:nvSpPr>
        <p:spPr>
          <a:xfrm>
            <a:off x="1733950" y="915625"/>
            <a:ext cx="6882300" cy="4098000"/>
          </a:xfrm>
          <a:prstGeom prst="rect">
            <a:avLst/>
          </a:prstGeom>
          <a:no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61" name="Google Shape;961;p74"/>
          <p:cNvSpPr txBox="1"/>
          <p:nvPr/>
        </p:nvSpPr>
        <p:spPr>
          <a:xfrm>
            <a:off x="282794" y="3443321"/>
            <a:ext cx="1083900" cy="606300"/>
          </a:xfrm>
          <a:prstGeom prst="rect">
            <a:avLst/>
          </a:prstGeom>
          <a:noFill/>
          <a:ln>
            <a:noFill/>
          </a:ln>
        </p:spPr>
        <p:txBody>
          <a:bodyPr anchorCtr="0" anchor="t" bIns="72600" lIns="72600" spcFirstLastPara="1" rIns="72600" wrap="square" tIns="72600">
            <a:noAutofit/>
          </a:bodyPr>
          <a:lstStyle/>
          <a:p>
            <a:pPr indent="0" lvl="0" marL="0" marR="0" rtl="0" algn="ctr">
              <a:lnSpc>
                <a:spcPct val="100000"/>
              </a:lnSpc>
              <a:spcBef>
                <a:spcPts val="0"/>
              </a:spcBef>
              <a:spcAft>
                <a:spcPts val="0"/>
              </a:spcAft>
              <a:buClr>
                <a:srgbClr val="000000"/>
              </a:buClr>
              <a:buSzPts val="1200"/>
              <a:buFont typeface="Calibri"/>
              <a:buNone/>
            </a:pPr>
            <a:r>
              <a:rPr b="1" i="0" lang="en-GB" sz="1500" u="none" cap="none" strike="noStrike">
                <a:solidFill>
                  <a:srgbClr val="FFFFFF"/>
                </a:solidFill>
                <a:latin typeface="Maven Pro"/>
                <a:ea typeface="Maven Pro"/>
                <a:cs typeface="Maven Pro"/>
                <a:sym typeface="Maven Pro"/>
              </a:rPr>
              <a:t>User </a:t>
            </a:r>
            <a:endParaRPr b="1" i="0" sz="1500" u="none" cap="none" strike="noStrike">
              <a:solidFill>
                <a:srgbClr val="FFFFFF"/>
              </a:solidFill>
              <a:latin typeface="Maven Pro"/>
              <a:ea typeface="Maven Pro"/>
              <a:cs typeface="Maven Pro"/>
              <a:sym typeface="Maven Pro"/>
            </a:endParaRPr>
          </a:p>
        </p:txBody>
      </p:sp>
      <p:sp>
        <p:nvSpPr>
          <p:cNvPr id="962" name="Google Shape;962;p74"/>
          <p:cNvSpPr/>
          <p:nvPr/>
        </p:nvSpPr>
        <p:spPr>
          <a:xfrm>
            <a:off x="3352750" y="1000075"/>
            <a:ext cx="2627100" cy="77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Maven Pro"/>
                <a:ea typeface="Maven Pro"/>
                <a:cs typeface="Maven Pro"/>
                <a:sym typeface="Maven Pro"/>
              </a:rPr>
              <a:t>View </a:t>
            </a:r>
            <a:r>
              <a:rPr lang="en-GB" sz="1300">
                <a:solidFill>
                  <a:schemeClr val="lt1"/>
                </a:solidFill>
                <a:latin typeface="Maven Pro"/>
                <a:ea typeface="Maven Pro"/>
                <a:cs typeface="Maven Pro"/>
                <a:sym typeface="Maven Pro"/>
              </a:rPr>
              <a:t>historical total and category typhoon count</a:t>
            </a:r>
            <a:endParaRPr sz="1300">
              <a:solidFill>
                <a:schemeClr val="lt1"/>
              </a:solidFill>
              <a:latin typeface="Maven Pro"/>
              <a:ea typeface="Maven Pro"/>
              <a:cs typeface="Maven Pro"/>
              <a:sym typeface="Maven Pro"/>
            </a:endParaRPr>
          </a:p>
        </p:txBody>
      </p:sp>
      <p:sp>
        <p:nvSpPr>
          <p:cNvPr id="963" name="Google Shape;963;p74"/>
          <p:cNvSpPr/>
          <p:nvPr/>
        </p:nvSpPr>
        <p:spPr>
          <a:xfrm>
            <a:off x="6209350" y="2613388"/>
            <a:ext cx="2314800" cy="7311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Maven Pro"/>
                <a:ea typeface="Maven Pro"/>
                <a:cs typeface="Maven Pro"/>
                <a:sym typeface="Maven Pro"/>
              </a:rPr>
              <a:t>Visualize</a:t>
            </a:r>
            <a:r>
              <a:rPr lang="en-GB" sz="1300">
                <a:solidFill>
                  <a:schemeClr val="lt1"/>
                </a:solidFill>
                <a:latin typeface="Maven Pro"/>
                <a:ea typeface="Maven Pro"/>
                <a:cs typeface="Maven Pro"/>
                <a:sym typeface="Maven Pro"/>
              </a:rPr>
              <a:t> paths of historical typhoon &amp; damage caused</a:t>
            </a:r>
            <a:endParaRPr sz="1300">
              <a:solidFill>
                <a:schemeClr val="lt1"/>
              </a:solidFill>
              <a:latin typeface="Maven Pro"/>
              <a:ea typeface="Maven Pro"/>
              <a:cs typeface="Maven Pro"/>
              <a:sym typeface="Maven Pro"/>
            </a:endParaRPr>
          </a:p>
        </p:txBody>
      </p:sp>
      <p:sp>
        <p:nvSpPr>
          <p:cNvPr id="964" name="Google Shape;964;p74"/>
          <p:cNvSpPr/>
          <p:nvPr/>
        </p:nvSpPr>
        <p:spPr>
          <a:xfrm>
            <a:off x="5503400" y="3511575"/>
            <a:ext cx="2998200" cy="77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Maven Pro"/>
                <a:ea typeface="Maven Pro"/>
                <a:cs typeface="Maven Pro"/>
                <a:sym typeface="Maven Pro"/>
              </a:rPr>
              <a:t>Visualize</a:t>
            </a:r>
            <a:r>
              <a:rPr lang="en-GB" sz="1300">
                <a:solidFill>
                  <a:schemeClr val="lt1"/>
                </a:solidFill>
                <a:latin typeface="Maven Pro"/>
                <a:ea typeface="Maven Pro"/>
                <a:cs typeface="Maven Pro"/>
                <a:sym typeface="Maven Pro"/>
              </a:rPr>
              <a:t> environmental factors and typhoon counts</a:t>
            </a:r>
            <a:endParaRPr sz="1300">
              <a:solidFill>
                <a:schemeClr val="lt1"/>
              </a:solidFill>
              <a:latin typeface="Maven Pro"/>
              <a:ea typeface="Maven Pro"/>
              <a:cs typeface="Maven Pro"/>
              <a:sym typeface="Maven Pro"/>
            </a:endParaRPr>
          </a:p>
        </p:txBody>
      </p:sp>
      <p:sp>
        <p:nvSpPr>
          <p:cNvPr id="965" name="Google Shape;965;p74"/>
          <p:cNvSpPr/>
          <p:nvPr/>
        </p:nvSpPr>
        <p:spPr>
          <a:xfrm>
            <a:off x="3464100" y="4153274"/>
            <a:ext cx="2627100" cy="77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Maven Pro"/>
                <a:ea typeface="Maven Pro"/>
                <a:cs typeface="Maven Pro"/>
                <a:sym typeface="Maven Pro"/>
              </a:rPr>
              <a:t>Visualize simulated typhoon path &amp; projected damage caused</a:t>
            </a:r>
            <a:endParaRPr sz="1300">
              <a:solidFill>
                <a:schemeClr val="lt1"/>
              </a:solidFill>
              <a:latin typeface="Maven Pro"/>
              <a:ea typeface="Maven Pro"/>
              <a:cs typeface="Maven Pro"/>
              <a:sym typeface="Maven Pro"/>
            </a:endParaRPr>
          </a:p>
        </p:txBody>
      </p:sp>
      <p:cxnSp>
        <p:nvCxnSpPr>
          <p:cNvPr id="966" name="Google Shape;966;p74"/>
          <p:cNvCxnSpPr>
            <a:endCxn id="962" idx="2"/>
          </p:cNvCxnSpPr>
          <p:nvPr/>
        </p:nvCxnSpPr>
        <p:spPr>
          <a:xfrm flipH="1" rot="10800000">
            <a:off x="1113850" y="1387375"/>
            <a:ext cx="2238900" cy="1610400"/>
          </a:xfrm>
          <a:prstGeom prst="straightConnector1">
            <a:avLst/>
          </a:prstGeom>
          <a:noFill/>
          <a:ln cap="flat" cmpd="sng" w="19050">
            <a:solidFill>
              <a:srgbClr val="FFFFFF"/>
            </a:solidFill>
            <a:prstDash val="solid"/>
            <a:round/>
            <a:headEnd len="med" w="med" type="none"/>
            <a:tailEnd len="med" w="med" type="none"/>
          </a:ln>
        </p:spPr>
      </p:cxnSp>
      <p:cxnSp>
        <p:nvCxnSpPr>
          <p:cNvPr id="967" name="Google Shape;967;p74"/>
          <p:cNvCxnSpPr>
            <a:endCxn id="963" idx="2"/>
          </p:cNvCxnSpPr>
          <p:nvPr/>
        </p:nvCxnSpPr>
        <p:spPr>
          <a:xfrm flipH="1" rot="10800000">
            <a:off x="1146550" y="2978938"/>
            <a:ext cx="5062800" cy="2400"/>
          </a:xfrm>
          <a:prstGeom prst="straightConnector1">
            <a:avLst/>
          </a:prstGeom>
          <a:noFill/>
          <a:ln cap="flat" cmpd="sng" w="19050">
            <a:solidFill>
              <a:srgbClr val="FFFFFF"/>
            </a:solidFill>
            <a:prstDash val="solid"/>
            <a:round/>
            <a:headEnd len="med" w="med" type="none"/>
            <a:tailEnd len="med" w="med" type="none"/>
          </a:ln>
        </p:spPr>
      </p:cxnSp>
      <p:cxnSp>
        <p:nvCxnSpPr>
          <p:cNvPr id="968" name="Google Shape;968;p74"/>
          <p:cNvCxnSpPr>
            <a:endCxn id="964" idx="2"/>
          </p:cNvCxnSpPr>
          <p:nvPr/>
        </p:nvCxnSpPr>
        <p:spPr>
          <a:xfrm>
            <a:off x="1130300" y="2986275"/>
            <a:ext cx="4373100" cy="912600"/>
          </a:xfrm>
          <a:prstGeom prst="straightConnector1">
            <a:avLst/>
          </a:prstGeom>
          <a:noFill/>
          <a:ln cap="flat" cmpd="sng" w="19050">
            <a:solidFill>
              <a:srgbClr val="FFFFFF"/>
            </a:solidFill>
            <a:prstDash val="solid"/>
            <a:round/>
            <a:headEnd len="med" w="med" type="none"/>
            <a:tailEnd len="med" w="med" type="none"/>
          </a:ln>
        </p:spPr>
      </p:cxnSp>
      <p:cxnSp>
        <p:nvCxnSpPr>
          <p:cNvPr id="969" name="Google Shape;969;p74"/>
          <p:cNvCxnSpPr>
            <a:endCxn id="965" idx="2"/>
          </p:cNvCxnSpPr>
          <p:nvPr/>
        </p:nvCxnSpPr>
        <p:spPr>
          <a:xfrm>
            <a:off x="1113900" y="2997674"/>
            <a:ext cx="2350200" cy="1542900"/>
          </a:xfrm>
          <a:prstGeom prst="straightConnector1">
            <a:avLst/>
          </a:prstGeom>
          <a:noFill/>
          <a:ln cap="flat" cmpd="sng" w="19050">
            <a:solidFill>
              <a:srgbClr val="FFFFFF"/>
            </a:solidFill>
            <a:prstDash val="solid"/>
            <a:round/>
            <a:headEnd len="med" w="med" type="none"/>
            <a:tailEnd len="med" w="med" type="none"/>
          </a:ln>
        </p:spPr>
      </p:cxnSp>
      <p:sp>
        <p:nvSpPr>
          <p:cNvPr id="970" name="Google Shape;970;p74"/>
          <p:cNvSpPr txBox="1"/>
          <p:nvPr/>
        </p:nvSpPr>
        <p:spPr>
          <a:xfrm rot="-4972">
            <a:off x="3325849" y="2669304"/>
            <a:ext cx="2903703"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Maven Pro"/>
                <a:ea typeface="Maven Pro"/>
                <a:cs typeface="Maven Pro"/>
                <a:sym typeface="Maven Pro"/>
              </a:rPr>
              <a:t>Selects year, prefecture, category</a:t>
            </a:r>
            <a:endParaRPr sz="1200">
              <a:solidFill>
                <a:srgbClr val="FFFFFF"/>
              </a:solidFill>
              <a:latin typeface="Maven Pro"/>
              <a:ea typeface="Maven Pro"/>
              <a:cs typeface="Maven Pro"/>
              <a:sym typeface="Maven Pro"/>
            </a:endParaRPr>
          </a:p>
        </p:txBody>
      </p:sp>
      <p:sp>
        <p:nvSpPr>
          <p:cNvPr id="971" name="Google Shape;971;p74"/>
          <p:cNvSpPr txBox="1"/>
          <p:nvPr/>
        </p:nvSpPr>
        <p:spPr>
          <a:xfrm rot="1977746">
            <a:off x="1783036" y="3792573"/>
            <a:ext cx="2122815" cy="7071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aven Pro"/>
                <a:ea typeface="Maven Pro"/>
                <a:cs typeface="Maven Pro"/>
                <a:sym typeface="Maven Pro"/>
              </a:rPr>
              <a:t>Selects coordinates</a:t>
            </a:r>
            <a:endParaRPr sz="1200">
              <a:solidFill>
                <a:srgbClr val="FFFFFF"/>
              </a:solidFill>
              <a:latin typeface="Maven Pro"/>
              <a:ea typeface="Maven Pro"/>
              <a:cs typeface="Maven Pro"/>
              <a:sym typeface="Maven Pro"/>
            </a:endParaRPr>
          </a:p>
        </p:txBody>
      </p:sp>
      <p:sp>
        <p:nvSpPr>
          <p:cNvPr id="972" name="Google Shape;972;p74"/>
          <p:cNvSpPr txBox="1"/>
          <p:nvPr/>
        </p:nvSpPr>
        <p:spPr>
          <a:xfrm rot="691589">
            <a:off x="3209447" y="3341505"/>
            <a:ext cx="2070354" cy="3545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aven Pro"/>
                <a:ea typeface="Maven Pro"/>
                <a:cs typeface="Maven Pro"/>
                <a:sym typeface="Maven Pro"/>
              </a:rPr>
              <a:t>Add/Remove </a:t>
            </a:r>
            <a:r>
              <a:rPr lang="en-GB" sz="1200">
                <a:solidFill>
                  <a:srgbClr val="FFFFFF"/>
                </a:solidFill>
                <a:latin typeface="Maven Pro"/>
                <a:ea typeface="Maven Pro"/>
                <a:cs typeface="Maven Pro"/>
                <a:sym typeface="Maven Pro"/>
              </a:rPr>
              <a:t>prefectures</a:t>
            </a:r>
            <a:endParaRPr sz="1200">
              <a:solidFill>
                <a:srgbClr val="FFFFFF"/>
              </a:solidFill>
              <a:latin typeface="Maven Pro"/>
              <a:ea typeface="Maven Pro"/>
              <a:cs typeface="Maven Pro"/>
              <a:sym typeface="Maven Pro"/>
            </a:endParaRPr>
          </a:p>
        </p:txBody>
      </p:sp>
      <p:sp>
        <p:nvSpPr>
          <p:cNvPr id="973" name="Google Shape;973;p74"/>
          <p:cNvSpPr/>
          <p:nvPr/>
        </p:nvSpPr>
        <p:spPr>
          <a:xfrm>
            <a:off x="5411425" y="1671700"/>
            <a:ext cx="2519100" cy="7746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latin typeface="Maven Pro"/>
                <a:ea typeface="Maven Pro"/>
                <a:cs typeface="Maven Pro"/>
                <a:sym typeface="Maven Pro"/>
              </a:rPr>
              <a:t>View asset value and asset value scale</a:t>
            </a:r>
            <a:endParaRPr sz="1300">
              <a:solidFill>
                <a:schemeClr val="lt1"/>
              </a:solidFill>
              <a:latin typeface="Maven Pro"/>
              <a:ea typeface="Maven Pro"/>
              <a:cs typeface="Maven Pro"/>
              <a:sym typeface="Maven Pro"/>
            </a:endParaRPr>
          </a:p>
        </p:txBody>
      </p:sp>
      <p:cxnSp>
        <p:nvCxnSpPr>
          <p:cNvPr id="974" name="Google Shape;974;p74"/>
          <p:cNvCxnSpPr>
            <a:endCxn id="973" idx="2"/>
          </p:cNvCxnSpPr>
          <p:nvPr/>
        </p:nvCxnSpPr>
        <p:spPr>
          <a:xfrm flipH="1" rot="10800000">
            <a:off x="1113925" y="2059000"/>
            <a:ext cx="4297500" cy="938700"/>
          </a:xfrm>
          <a:prstGeom prst="straightConnector1">
            <a:avLst/>
          </a:prstGeom>
          <a:noFill/>
          <a:ln cap="flat" cmpd="sng" w="19050">
            <a:solidFill>
              <a:srgbClr val="FFFFFF"/>
            </a:solidFill>
            <a:prstDash val="solid"/>
            <a:round/>
            <a:headEnd len="med" w="med" type="none"/>
            <a:tailEnd len="med" w="med" type="none"/>
          </a:ln>
        </p:spPr>
      </p:cxnSp>
      <p:grpSp>
        <p:nvGrpSpPr>
          <p:cNvPr id="975" name="Google Shape;975;p74"/>
          <p:cNvGrpSpPr/>
          <p:nvPr/>
        </p:nvGrpSpPr>
        <p:grpSpPr>
          <a:xfrm>
            <a:off x="615755" y="2446311"/>
            <a:ext cx="417992" cy="1036638"/>
            <a:chOff x="3343310" y="4475555"/>
            <a:chExt cx="127717" cy="316753"/>
          </a:xfrm>
        </p:grpSpPr>
        <p:sp>
          <p:nvSpPr>
            <p:cNvPr id="976" name="Google Shape;976;p7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74"/>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Use Case Diagram</a:t>
            </a:r>
            <a:endParaRPr/>
          </a:p>
        </p:txBody>
      </p:sp>
      <p:sp>
        <p:nvSpPr>
          <p:cNvPr id="979" name="Google Shape;979;p74"/>
          <p:cNvSpPr txBox="1"/>
          <p:nvPr/>
        </p:nvSpPr>
        <p:spPr>
          <a:xfrm rot="-2225946">
            <a:off x="2038305" y="1470851"/>
            <a:ext cx="1334891" cy="3146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aven Pro"/>
                <a:ea typeface="Maven Pro"/>
                <a:cs typeface="Maven Pro"/>
                <a:sym typeface="Maven Pro"/>
              </a:rPr>
              <a:t>Selects year</a:t>
            </a:r>
            <a:endParaRPr sz="1200">
              <a:solidFill>
                <a:srgbClr val="FFFFFF"/>
              </a:solidFill>
              <a:latin typeface="Maven Pro"/>
              <a:ea typeface="Maven Pro"/>
              <a:cs typeface="Maven Pro"/>
              <a:sym typeface="Maven Pro"/>
            </a:endParaRPr>
          </a:p>
        </p:txBody>
      </p:sp>
      <p:sp>
        <p:nvSpPr>
          <p:cNvPr id="980" name="Google Shape;98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5"/>
          <p:cNvSpPr txBox="1"/>
          <p:nvPr>
            <p:ph type="title"/>
          </p:nvPr>
        </p:nvSpPr>
        <p:spPr>
          <a:xfrm>
            <a:off x="1441950" y="1496400"/>
            <a:ext cx="6260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User Scenario Diagram</a:t>
            </a:r>
            <a:endParaRPr sz="4800"/>
          </a:p>
        </p:txBody>
      </p:sp>
      <p:sp>
        <p:nvSpPr>
          <p:cNvPr id="986" name="Google Shape;98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76"/>
          <p:cNvPicPr preferRelativeResize="0"/>
          <p:nvPr/>
        </p:nvPicPr>
        <p:blipFill>
          <a:blip r:embed="rId3">
            <a:alphaModFix/>
          </a:blip>
          <a:stretch>
            <a:fillRect/>
          </a:stretch>
        </p:blipFill>
        <p:spPr>
          <a:xfrm>
            <a:off x="492530" y="1776100"/>
            <a:ext cx="1217541" cy="1217533"/>
          </a:xfrm>
          <a:prstGeom prst="rect">
            <a:avLst/>
          </a:prstGeom>
          <a:noFill/>
          <a:ln>
            <a:noFill/>
          </a:ln>
        </p:spPr>
      </p:pic>
      <p:pic>
        <p:nvPicPr>
          <p:cNvPr id="992" name="Google Shape;992;p76"/>
          <p:cNvPicPr preferRelativeResize="0"/>
          <p:nvPr/>
        </p:nvPicPr>
        <p:blipFill>
          <a:blip r:embed="rId4">
            <a:alphaModFix/>
          </a:blip>
          <a:stretch>
            <a:fillRect/>
          </a:stretch>
        </p:blipFill>
        <p:spPr>
          <a:xfrm>
            <a:off x="4119169" y="1776088"/>
            <a:ext cx="1362335" cy="791025"/>
          </a:xfrm>
          <a:prstGeom prst="rect">
            <a:avLst/>
          </a:prstGeom>
          <a:noFill/>
          <a:ln>
            <a:noFill/>
          </a:ln>
        </p:spPr>
      </p:pic>
      <p:sp>
        <p:nvSpPr>
          <p:cNvPr id="993" name="Google Shape;993;p76"/>
          <p:cNvSpPr txBox="1"/>
          <p:nvPr/>
        </p:nvSpPr>
        <p:spPr>
          <a:xfrm>
            <a:off x="143625" y="3005861"/>
            <a:ext cx="19155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USER</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Credit Suisse Risk Analyst</a:t>
            </a:r>
            <a:endParaRPr>
              <a:solidFill>
                <a:srgbClr val="FFFFFF"/>
              </a:solidFill>
              <a:latin typeface="Maven Pro"/>
              <a:ea typeface="Maven Pro"/>
              <a:cs typeface="Maven Pro"/>
              <a:sym typeface="Maven Pro"/>
            </a:endParaRPr>
          </a:p>
        </p:txBody>
      </p:sp>
      <p:cxnSp>
        <p:nvCxnSpPr>
          <p:cNvPr id="994" name="Google Shape;994;p76"/>
          <p:cNvCxnSpPr/>
          <p:nvPr/>
        </p:nvCxnSpPr>
        <p:spPr>
          <a:xfrm>
            <a:off x="2023975" y="2186825"/>
            <a:ext cx="1703700" cy="0"/>
          </a:xfrm>
          <a:prstGeom prst="straightConnector1">
            <a:avLst/>
          </a:prstGeom>
          <a:noFill/>
          <a:ln cap="flat" cmpd="sng" w="28575">
            <a:solidFill>
              <a:srgbClr val="4A86E8"/>
            </a:solidFill>
            <a:prstDash val="solid"/>
            <a:round/>
            <a:headEnd len="med" w="med" type="none"/>
            <a:tailEnd len="med" w="med" type="triangle"/>
          </a:ln>
        </p:spPr>
      </p:cxnSp>
      <p:cxnSp>
        <p:nvCxnSpPr>
          <p:cNvPr id="995" name="Google Shape;995;p76"/>
          <p:cNvCxnSpPr/>
          <p:nvPr/>
        </p:nvCxnSpPr>
        <p:spPr>
          <a:xfrm rot="10800000">
            <a:off x="2025725" y="2590275"/>
            <a:ext cx="1703700" cy="0"/>
          </a:xfrm>
          <a:prstGeom prst="straightConnector1">
            <a:avLst/>
          </a:prstGeom>
          <a:noFill/>
          <a:ln cap="flat" cmpd="sng" w="28575">
            <a:solidFill>
              <a:srgbClr val="4A86E8"/>
            </a:solidFill>
            <a:prstDash val="solid"/>
            <a:round/>
            <a:headEnd len="med" w="med" type="none"/>
            <a:tailEnd len="med" w="med" type="triangle"/>
          </a:ln>
        </p:spPr>
      </p:cxnSp>
      <p:sp>
        <p:nvSpPr>
          <p:cNvPr id="996" name="Google Shape;996;p76"/>
          <p:cNvSpPr txBox="1"/>
          <p:nvPr/>
        </p:nvSpPr>
        <p:spPr>
          <a:xfrm>
            <a:off x="1695175" y="160647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1. </a:t>
            </a:r>
            <a:r>
              <a:rPr lang="en-GB">
                <a:solidFill>
                  <a:srgbClr val="FFFFFF"/>
                </a:solidFill>
                <a:latin typeface="Maven Pro"/>
                <a:ea typeface="Maven Pro"/>
                <a:cs typeface="Maven Pro"/>
                <a:sym typeface="Maven Pro"/>
              </a:rPr>
              <a:t>Selects year from dropdown list</a:t>
            </a:r>
            <a:endParaRPr>
              <a:solidFill>
                <a:srgbClr val="FFFFFF"/>
              </a:solidFill>
              <a:latin typeface="Maven Pro"/>
              <a:ea typeface="Maven Pro"/>
              <a:cs typeface="Maven Pro"/>
              <a:sym typeface="Maven Pro"/>
            </a:endParaRPr>
          </a:p>
        </p:txBody>
      </p:sp>
      <p:cxnSp>
        <p:nvCxnSpPr>
          <p:cNvPr id="997" name="Google Shape;997;p76"/>
          <p:cNvCxnSpPr/>
          <p:nvPr/>
        </p:nvCxnSpPr>
        <p:spPr>
          <a:xfrm rot="2308199">
            <a:off x="5838851" y="2864629"/>
            <a:ext cx="1216194" cy="0"/>
          </a:xfrm>
          <a:prstGeom prst="straightConnector1">
            <a:avLst/>
          </a:prstGeom>
          <a:noFill/>
          <a:ln cap="flat" cmpd="sng" w="28575">
            <a:solidFill>
              <a:srgbClr val="4A86E8"/>
            </a:solidFill>
            <a:prstDash val="solid"/>
            <a:round/>
            <a:headEnd len="med" w="med" type="none"/>
            <a:tailEnd len="med" w="med" type="triangle"/>
          </a:ln>
        </p:spPr>
      </p:cxnSp>
      <p:cxnSp>
        <p:nvCxnSpPr>
          <p:cNvPr id="998" name="Google Shape;998;p76"/>
          <p:cNvCxnSpPr/>
          <p:nvPr/>
        </p:nvCxnSpPr>
        <p:spPr>
          <a:xfrm rot="-8491801">
            <a:off x="5588654" y="3181495"/>
            <a:ext cx="1216194" cy="0"/>
          </a:xfrm>
          <a:prstGeom prst="straightConnector1">
            <a:avLst/>
          </a:prstGeom>
          <a:noFill/>
          <a:ln cap="flat" cmpd="sng" w="28575">
            <a:solidFill>
              <a:srgbClr val="4A86E8"/>
            </a:solidFill>
            <a:prstDash val="solid"/>
            <a:round/>
            <a:headEnd len="med" w="med" type="none"/>
            <a:tailEnd len="med" w="med" type="triangle"/>
          </a:ln>
        </p:spPr>
      </p:cxnSp>
      <p:pic>
        <p:nvPicPr>
          <p:cNvPr id="999" name="Google Shape;999;p76"/>
          <p:cNvPicPr preferRelativeResize="0"/>
          <p:nvPr/>
        </p:nvPicPr>
        <p:blipFill>
          <a:blip r:embed="rId5">
            <a:alphaModFix/>
          </a:blip>
          <a:stretch>
            <a:fillRect/>
          </a:stretch>
        </p:blipFill>
        <p:spPr>
          <a:xfrm>
            <a:off x="7184224" y="3242926"/>
            <a:ext cx="1009425" cy="1009425"/>
          </a:xfrm>
          <a:prstGeom prst="rect">
            <a:avLst/>
          </a:prstGeom>
          <a:noFill/>
          <a:ln>
            <a:noFill/>
          </a:ln>
        </p:spPr>
      </p:pic>
      <p:sp>
        <p:nvSpPr>
          <p:cNvPr id="1000" name="Google Shape;1000;p76"/>
          <p:cNvSpPr txBox="1"/>
          <p:nvPr/>
        </p:nvSpPr>
        <p:spPr>
          <a:xfrm>
            <a:off x="6933695" y="4296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Python </a:t>
            </a:r>
            <a:r>
              <a:rPr lang="en-GB">
                <a:solidFill>
                  <a:srgbClr val="FFFFFF"/>
                </a:solidFill>
                <a:latin typeface="Maven Pro"/>
                <a:ea typeface="Maven Pro"/>
                <a:cs typeface="Maven Pro"/>
                <a:sym typeface="Maven Pro"/>
              </a:rPr>
              <a:t>Backend</a:t>
            </a:r>
            <a:endParaRPr>
              <a:solidFill>
                <a:srgbClr val="FFFFFF"/>
              </a:solidFill>
              <a:latin typeface="Maven Pro"/>
              <a:ea typeface="Maven Pro"/>
              <a:cs typeface="Maven Pro"/>
              <a:sym typeface="Maven Pro"/>
            </a:endParaRPr>
          </a:p>
        </p:txBody>
      </p:sp>
      <p:sp>
        <p:nvSpPr>
          <p:cNvPr id="1001" name="Google Shape;1001;p76"/>
          <p:cNvSpPr txBox="1"/>
          <p:nvPr/>
        </p:nvSpPr>
        <p:spPr>
          <a:xfrm>
            <a:off x="5832350" y="203277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2. Gets number of typhoons based on year selected</a:t>
            </a:r>
            <a:endParaRPr>
              <a:solidFill>
                <a:srgbClr val="FFFFFF"/>
              </a:solidFill>
              <a:latin typeface="Maven Pro"/>
              <a:ea typeface="Maven Pro"/>
              <a:cs typeface="Maven Pro"/>
              <a:sym typeface="Maven Pro"/>
            </a:endParaRPr>
          </a:p>
        </p:txBody>
      </p:sp>
      <p:sp>
        <p:nvSpPr>
          <p:cNvPr id="1002" name="Google Shape;1002;p76"/>
          <p:cNvSpPr txBox="1"/>
          <p:nvPr/>
        </p:nvSpPr>
        <p:spPr>
          <a:xfrm>
            <a:off x="4312325" y="3434800"/>
            <a:ext cx="2871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3. Returns overall typhoon count for selected year</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4. Returns typhoon count for respective categories for selected year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rgbClr val="FFFFFF"/>
              </a:solidFill>
              <a:latin typeface="Maven Pro"/>
              <a:ea typeface="Maven Pro"/>
              <a:cs typeface="Maven Pro"/>
              <a:sym typeface="Maven Pro"/>
            </a:endParaRPr>
          </a:p>
        </p:txBody>
      </p:sp>
      <p:sp>
        <p:nvSpPr>
          <p:cNvPr id="1003" name="Google Shape;1003;p76"/>
          <p:cNvSpPr txBox="1"/>
          <p:nvPr/>
        </p:nvSpPr>
        <p:spPr>
          <a:xfrm>
            <a:off x="1696925" y="273832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5. Displays total typhoon count based on category</a:t>
            </a:r>
            <a:endParaRPr>
              <a:solidFill>
                <a:srgbClr val="FFFFFF"/>
              </a:solidFill>
              <a:latin typeface="Maven Pro"/>
              <a:ea typeface="Maven Pro"/>
              <a:cs typeface="Maven Pro"/>
              <a:sym typeface="Maven Pro"/>
            </a:endParaRPr>
          </a:p>
        </p:txBody>
      </p:sp>
      <p:grpSp>
        <p:nvGrpSpPr>
          <p:cNvPr id="1004" name="Google Shape;1004;p76"/>
          <p:cNvGrpSpPr/>
          <p:nvPr/>
        </p:nvGrpSpPr>
        <p:grpSpPr>
          <a:xfrm>
            <a:off x="-3726790" y="3434807"/>
            <a:ext cx="2241344" cy="1330656"/>
            <a:chOff x="3597785" y="3065882"/>
            <a:chExt cx="2241344" cy="1330656"/>
          </a:xfrm>
        </p:grpSpPr>
        <p:grpSp>
          <p:nvGrpSpPr>
            <p:cNvPr id="1005" name="Google Shape;1005;p76"/>
            <p:cNvGrpSpPr/>
            <p:nvPr/>
          </p:nvGrpSpPr>
          <p:grpSpPr>
            <a:xfrm>
              <a:off x="5296908" y="3937355"/>
              <a:ext cx="143198" cy="32380"/>
              <a:chOff x="5296908" y="3937355"/>
              <a:chExt cx="143198" cy="32380"/>
            </a:xfrm>
          </p:grpSpPr>
          <p:sp>
            <p:nvSpPr>
              <p:cNvPr id="1006" name="Google Shape;1006;p76"/>
              <p:cNvSpPr/>
              <p:nvPr/>
            </p:nvSpPr>
            <p:spPr>
              <a:xfrm>
                <a:off x="5319457" y="3952794"/>
                <a:ext cx="111895" cy="8"/>
              </a:xfrm>
              <a:custGeom>
                <a:rect b="b" l="l" r="r" t="t"/>
                <a:pathLst>
                  <a:path extrusionOk="0" fill="none" h="1" w="14227">
                    <a:moveTo>
                      <a:pt x="1" y="0"/>
                    </a:moveTo>
                    <a:lnTo>
                      <a:pt x="1422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76"/>
              <p:cNvGrpSpPr/>
              <p:nvPr/>
            </p:nvGrpSpPr>
            <p:grpSpPr>
              <a:xfrm>
                <a:off x="5402331" y="3937355"/>
                <a:ext cx="37776" cy="32380"/>
                <a:chOff x="5402331" y="3937355"/>
                <a:chExt cx="37776" cy="32380"/>
              </a:xfrm>
            </p:grpSpPr>
            <p:sp>
              <p:nvSpPr>
                <p:cNvPr id="1008" name="Google Shape;1008;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76"/>
              <p:cNvGrpSpPr/>
              <p:nvPr/>
            </p:nvGrpSpPr>
            <p:grpSpPr>
              <a:xfrm>
                <a:off x="5296908" y="3937355"/>
                <a:ext cx="37783" cy="32380"/>
                <a:chOff x="5296908" y="3937355"/>
                <a:chExt cx="37783" cy="32380"/>
              </a:xfrm>
            </p:grpSpPr>
            <p:sp>
              <p:nvSpPr>
                <p:cNvPr id="1011" name="Google Shape;1011;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3" name="Google Shape;1013;p76"/>
            <p:cNvGrpSpPr/>
            <p:nvPr/>
          </p:nvGrpSpPr>
          <p:grpSpPr>
            <a:xfrm>
              <a:off x="4724163" y="3119631"/>
              <a:ext cx="120838" cy="84218"/>
              <a:chOff x="4724163" y="3119631"/>
              <a:chExt cx="120838" cy="84218"/>
            </a:xfrm>
          </p:grpSpPr>
          <p:grpSp>
            <p:nvGrpSpPr>
              <p:cNvPr id="1014" name="Google Shape;1014;p76"/>
              <p:cNvGrpSpPr/>
              <p:nvPr/>
            </p:nvGrpSpPr>
            <p:grpSpPr>
              <a:xfrm>
                <a:off x="4746712" y="3132773"/>
                <a:ext cx="86869" cy="56424"/>
                <a:chOff x="4746712" y="3132773"/>
                <a:chExt cx="86869" cy="56424"/>
              </a:xfrm>
            </p:grpSpPr>
            <p:sp>
              <p:nvSpPr>
                <p:cNvPr id="1015" name="Google Shape;1015;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4746712" y="3145334"/>
                  <a:ext cx="49479" cy="13520"/>
                </a:xfrm>
                <a:custGeom>
                  <a:rect b="b" l="l" r="r" t="t"/>
                  <a:pathLst>
                    <a:path extrusionOk="0" fill="none" h="1719" w="6291">
                      <a:moveTo>
                        <a:pt x="0" y="0"/>
                      </a:moveTo>
                      <a:lnTo>
                        <a:pt x="6290" y="171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76"/>
              <p:cNvGrpSpPr/>
              <p:nvPr/>
            </p:nvGrpSpPr>
            <p:grpSpPr>
              <a:xfrm>
                <a:off x="4773634" y="3143336"/>
                <a:ext cx="37776" cy="32451"/>
                <a:chOff x="4773634" y="3143336"/>
                <a:chExt cx="37776" cy="32451"/>
              </a:xfrm>
            </p:grpSpPr>
            <p:sp>
              <p:nvSpPr>
                <p:cNvPr id="1018" name="Google Shape;1018;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76"/>
              <p:cNvGrpSpPr/>
              <p:nvPr/>
            </p:nvGrpSpPr>
            <p:grpSpPr>
              <a:xfrm>
                <a:off x="4724163" y="3131248"/>
                <a:ext cx="37776" cy="32459"/>
                <a:chOff x="4724163" y="3131248"/>
                <a:chExt cx="37776" cy="32459"/>
              </a:xfrm>
            </p:grpSpPr>
            <p:sp>
              <p:nvSpPr>
                <p:cNvPr id="1021" name="Google Shape;1021;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76"/>
              <p:cNvGrpSpPr/>
              <p:nvPr/>
            </p:nvGrpSpPr>
            <p:grpSpPr>
              <a:xfrm>
                <a:off x="4755081" y="3176054"/>
                <a:ext cx="32357" cy="27795"/>
                <a:chOff x="4755081" y="3176054"/>
                <a:chExt cx="32357" cy="27795"/>
              </a:xfrm>
            </p:grpSpPr>
            <p:sp>
              <p:nvSpPr>
                <p:cNvPr id="1024" name="Google Shape;1024;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76"/>
              <p:cNvGrpSpPr/>
              <p:nvPr/>
            </p:nvGrpSpPr>
            <p:grpSpPr>
              <a:xfrm>
                <a:off x="4812550" y="3119631"/>
                <a:ext cx="32451" cy="27803"/>
                <a:chOff x="4812550" y="3119631"/>
                <a:chExt cx="32451" cy="27803"/>
              </a:xfrm>
            </p:grpSpPr>
            <p:sp>
              <p:nvSpPr>
                <p:cNvPr id="1027" name="Google Shape;1027;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9" name="Google Shape;1029;p76"/>
            <p:cNvGrpSpPr/>
            <p:nvPr/>
          </p:nvGrpSpPr>
          <p:grpSpPr>
            <a:xfrm>
              <a:off x="5382826" y="4027197"/>
              <a:ext cx="268967" cy="250422"/>
              <a:chOff x="5382826" y="4027197"/>
              <a:chExt cx="268967" cy="250422"/>
            </a:xfrm>
          </p:grpSpPr>
          <p:grpSp>
            <p:nvGrpSpPr>
              <p:cNvPr id="1030" name="Google Shape;1030;p76"/>
              <p:cNvGrpSpPr/>
              <p:nvPr/>
            </p:nvGrpSpPr>
            <p:grpSpPr>
              <a:xfrm>
                <a:off x="5405280" y="4042510"/>
                <a:ext cx="237570" cy="218647"/>
                <a:chOff x="5405280" y="4042510"/>
                <a:chExt cx="237570" cy="218647"/>
              </a:xfrm>
            </p:grpSpPr>
            <p:sp>
              <p:nvSpPr>
                <p:cNvPr id="1031" name="Google Shape;1031;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5543704" y="4042990"/>
                  <a:ext cx="99146" cy="81639"/>
                </a:xfrm>
                <a:custGeom>
                  <a:rect b="b" l="l" r="r" t="t"/>
                  <a:pathLst>
                    <a:path extrusionOk="0" fill="none" h="10380" w="12606">
                      <a:moveTo>
                        <a:pt x="1" y="0"/>
                      </a:moveTo>
                      <a:lnTo>
                        <a:pt x="12606" y="1037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5501941" y="4140980"/>
                  <a:ext cx="103708" cy="51862"/>
                </a:xfrm>
                <a:custGeom>
                  <a:rect b="b" l="l" r="r" t="t"/>
                  <a:pathLst>
                    <a:path extrusionOk="0" fill="none" h="6594" w="13186">
                      <a:moveTo>
                        <a:pt x="13186" y="6594"/>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5495854" y="4211010"/>
                  <a:ext cx="105989" cy="50147"/>
                </a:xfrm>
                <a:custGeom>
                  <a:rect b="b" l="l" r="r" t="t"/>
                  <a:pathLst>
                    <a:path extrusionOk="0" fill="none" h="6376" w="13476">
                      <a:moveTo>
                        <a:pt x="0" y="0"/>
                      </a:moveTo>
                      <a:lnTo>
                        <a:pt x="13476" y="637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5405280" y="4134420"/>
                  <a:ext cx="96669" cy="6567"/>
                </a:xfrm>
                <a:custGeom>
                  <a:rect b="b" l="l" r="r" t="t"/>
                  <a:pathLst>
                    <a:path extrusionOk="0" fill="none" h="835" w="12291">
                      <a:moveTo>
                        <a:pt x="12290" y="835"/>
                      </a:moveTo>
                      <a:lnTo>
                        <a:pt x="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76"/>
              <p:cNvGrpSpPr/>
              <p:nvPr/>
            </p:nvGrpSpPr>
            <p:grpSpPr>
              <a:xfrm>
                <a:off x="5382826" y="4125549"/>
                <a:ext cx="37776" cy="32380"/>
                <a:chOff x="5382826" y="4125549"/>
                <a:chExt cx="37776" cy="32380"/>
              </a:xfrm>
            </p:grpSpPr>
            <p:sp>
              <p:nvSpPr>
                <p:cNvPr id="1038" name="Google Shape;1038;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475680" y="4195587"/>
                <a:ext cx="37783" cy="32364"/>
                <a:chOff x="5475680" y="4195587"/>
                <a:chExt cx="37783" cy="32364"/>
              </a:xfrm>
            </p:grpSpPr>
            <p:sp>
              <p:nvSpPr>
                <p:cNvPr id="1041" name="Google Shape;1041;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76"/>
              <p:cNvGrpSpPr/>
              <p:nvPr/>
            </p:nvGrpSpPr>
            <p:grpSpPr>
              <a:xfrm>
                <a:off x="5532575" y="4027197"/>
                <a:ext cx="33308" cy="32262"/>
                <a:chOff x="5532575" y="4027197"/>
                <a:chExt cx="33308" cy="32262"/>
              </a:xfrm>
            </p:grpSpPr>
            <p:sp>
              <p:nvSpPr>
                <p:cNvPr id="1044" name="Google Shape;1044;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76"/>
              <p:cNvGrpSpPr/>
              <p:nvPr/>
            </p:nvGrpSpPr>
            <p:grpSpPr>
              <a:xfrm>
                <a:off x="5590706" y="4245348"/>
                <a:ext cx="33497" cy="32270"/>
                <a:chOff x="5590706" y="4245348"/>
                <a:chExt cx="33497" cy="32270"/>
              </a:xfrm>
            </p:grpSpPr>
            <p:sp>
              <p:nvSpPr>
                <p:cNvPr id="1047" name="Google Shape;1047;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76"/>
              <p:cNvGrpSpPr/>
              <p:nvPr/>
            </p:nvGrpSpPr>
            <p:grpSpPr>
              <a:xfrm>
                <a:off x="5618681" y="4109677"/>
                <a:ext cx="33112" cy="32357"/>
                <a:chOff x="5618681" y="4109677"/>
                <a:chExt cx="33112" cy="32357"/>
              </a:xfrm>
            </p:grpSpPr>
            <p:sp>
              <p:nvSpPr>
                <p:cNvPr id="1050" name="Google Shape;1050;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76"/>
              <p:cNvGrpSpPr/>
              <p:nvPr/>
            </p:nvGrpSpPr>
            <p:grpSpPr>
              <a:xfrm>
                <a:off x="5479298" y="4128262"/>
                <a:ext cx="31405" cy="26906"/>
                <a:chOff x="5479298" y="4128262"/>
                <a:chExt cx="31405" cy="26906"/>
              </a:xfrm>
            </p:grpSpPr>
            <p:sp>
              <p:nvSpPr>
                <p:cNvPr id="1053" name="Google Shape;1053;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76"/>
              <p:cNvGrpSpPr/>
              <p:nvPr/>
            </p:nvGrpSpPr>
            <p:grpSpPr>
              <a:xfrm>
                <a:off x="5582903" y="4180116"/>
                <a:ext cx="31499" cy="26898"/>
                <a:chOff x="5582903" y="4180116"/>
                <a:chExt cx="31499" cy="26898"/>
              </a:xfrm>
            </p:grpSpPr>
            <p:sp>
              <p:nvSpPr>
                <p:cNvPr id="1056" name="Google Shape;1056;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8" name="Google Shape;1058;p76"/>
            <p:cNvGrpSpPr/>
            <p:nvPr/>
          </p:nvGrpSpPr>
          <p:grpSpPr>
            <a:xfrm>
              <a:off x="3977681" y="3230323"/>
              <a:ext cx="94584" cy="84085"/>
              <a:chOff x="3977681" y="3230323"/>
              <a:chExt cx="94584" cy="84085"/>
            </a:xfrm>
          </p:grpSpPr>
          <p:grpSp>
            <p:nvGrpSpPr>
              <p:cNvPr id="1059" name="Google Shape;1059;p76"/>
              <p:cNvGrpSpPr/>
              <p:nvPr/>
            </p:nvGrpSpPr>
            <p:grpSpPr>
              <a:xfrm>
                <a:off x="4000135" y="3243041"/>
                <a:ext cx="59570" cy="57186"/>
                <a:chOff x="4000135" y="3243041"/>
                <a:chExt cx="59570" cy="57186"/>
              </a:xfrm>
            </p:grpSpPr>
            <p:sp>
              <p:nvSpPr>
                <p:cNvPr id="1060" name="Google Shape;1060;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6"/>
                <p:cNvSpPr/>
                <p:nvPr/>
              </p:nvSpPr>
              <p:spPr>
                <a:xfrm>
                  <a:off x="4024210" y="3246847"/>
                  <a:ext cx="15706" cy="53380"/>
                </a:xfrm>
                <a:custGeom>
                  <a:rect b="b" l="l" r="r" t="t"/>
                  <a:pathLst>
                    <a:path extrusionOk="0" fill="none" h="6787" w="1997">
                      <a:moveTo>
                        <a:pt x="0" y="6787"/>
                      </a:moveTo>
                      <a:lnTo>
                        <a:pt x="1996"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6"/>
                <p:cNvSpPr/>
                <p:nvPr/>
              </p:nvSpPr>
              <p:spPr>
                <a:xfrm>
                  <a:off x="4002896" y="3261311"/>
                  <a:ext cx="56809" cy="14086"/>
                </a:xfrm>
                <a:custGeom>
                  <a:rect b="b" l="l" r="r" t="t"/>
                  <a:pathLst>
                    <a:path extrusionOk="0" fill="none" h="1791" w="7223">
                      <a:moveTo>
                        <a:pt x="7222" y="1791"/>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76"/>
              <p:cNvGrpSpPr/>
              <p:nvPr/>
            </p:nvGrpSpPr>
            <p:grpSpPr>
              <a:xfrm>
                <a:off x="3977681" y="3245872"/>
                <a:ext cx="37783" cy="32380"/>
                <a:chOff x="3977681" y="3245872"/>
                <a:chExt cx="37783" cy="32380"/>
              </a:xfrm>
            </p:grpSpPr>
            <p:sp>
              <p:nvSpPr>
                <p:cNvPr id="1064" name="Google Shape;1064;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76"/>
              <p:cNvGrpSpPr/>
              <p:nvPr/>
            </p:nvGrpSpPr>
            <p:grpSpPr>
              <a:xfrm>
                <a:off x="4040860" y="3262672"/>
                <a:ext cx="31405" cy="27001"/>
                <a:chOff x="4040860" y="3262672"/>
                <a:chExt cx="31405" cy="27001"/>
              </a:xfrm>
            </p:grpSpPr>
            <p:sp>
              <p:nvSpPr>
                <p:cNvPr id="1067" name="Google Shape;1067;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76"/>
              <p:cNvGrpSpPr/>
              <p:nvPr/>
            </p:nvGrpSpPr>
            <p:grpSpPr>
              <a:xfrm>
                <a:off x="4021072" y="3230323"/>
                <a:ext cx="31397" cy="26906"/>
                <a:chOff x="4021072" y="3230323"/>
                <a:chExt cx="31397" cy="26906"/>
              </a:xfrm>
            </p:grpSpPr>
            <p:sp>
              <p:nvSpPr>
                <p:cNvPr id="1070" name="Google Shape;1070;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76"/>
              <p:cNvGrpSpPr/>
              <p:nvPr/>
            </p:nvGrpSpPr>
            <p:grpSpPr>
              <a:xfrm>
                <a:off x="4001472" y="3287462"/>
                <a:ext cx="31499" cy="26945"/>
                <a:chOff x="4001472" y="3287462"/>
                <a:chExt cx="31499" cy="26945"/>
              </a:xfrm>
            </p:grpSpPr>
            <p:sp>
              <p:nvSpPr>
                <p:cNvPr id="1073" name="Google Shape;1073;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5" name="Google Shape;1075;p76"/>
            <p:cNvGrpSpPr/>
            <p:nvPr/>
          </p:nvGrpSpPr>
          <p:grpSpPr>
            <a:xfrm>
              <a:off x="4084715" y="3258865"/>
              <a:ext cx="184961" cy="137268"/>
              <a:chOff x="4084715" y="3258865"/>
              <a:chExt cx="184961" cy="137268"/>
            </a:xfrm>
          </p:grpSpPr>
          <p:grpSp>
            <p:nvGrpSpPr>
              <p:cNvPr id="1076" name="Google Shape;1076;p76"/>
              <p:cNvGrpSpPr/>
              <p:nvPr/>
            </p:nvGrpSpPr>
            <p:grpSpPr>
              <a:xfrm>
                <a:off x="4107453" y="3271583"/>
                <a:ext cx="153470" cy="110275"/>
                <a:chOff x="4107453" y="3271583"/>
                <a:chExt cx="153470" cy="110275"/>
              </a:xfrm>
            </p:grpSpPr>
            <p:sp>
              <p:nvSpPr>
                <p:cNvPr id="1077" name="Google Shape;1077;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6"/>
                <p:cNvSpPr/>
                <p:nvPr/>
              </p:nvSpPr>
              <p:spPr>
                <a:xfrm>
                  <a:off x="4155886" y="3271968"/>
                  <a:ext cx="22171" cy="20559"/>
                </a:xfrm>
                <a:custGeom>
                  <a:rect b="b" l="l" r="r" t="t"/>
                  <a:pathLst>
                    <a:path extrusionOk="0" fill="none" h="2614" w="2819">
                      <a:moveTo>
                        <a:pt x="2819" y="2613"/>
                      </a:moveTo>
                      <a:lnTo>
                        <a:pt x="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6"/>
                <p:cNvSpPr/>
                <p:nvPr/>
              </p:nvSpPr>
              <p:spPr>
                <a:xfrm>
                  <a:off x="4178049" y="3279196"/>
                  <a:ext cx="42345" cy="13331"/>
                </a:xfrm>
                <a:custGeom>
                  <a:rect b="b" l="l" r="r" t="t"/>
                  <a:pathLst>
                    <a:path extrusionOk="0" fill="none" h="1695" w="5384">
                      <a:moveTo>
                        <a:pt x="1" y="1694"/>
                      </a:moveTo>
                      <a:lnTo>
                        <a:pt x="5384"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6"/>
                <p:cNvSpPr/>
                <p:nvPr/>
              </p:nvSpPr>
              <p:spPr>
                <a:xfrm>
                  <a:off x="4220387" y="3279196"/>
                  <a:ext cx="8" cy="71745"/>
                </a:xfrm>
                <a:custGeom>
                  <a:rect b="b" l="l" r="r" t="t"/>
                  <a:pathLst>
                    <a:path extrusionOk="0" fill="none" h="9122" w="1">
                      <a:moveTo>
                        <a:pt x="1" y="0"/>
                      </a:moveTo>
                      <a:lnTo>
                        <a:pt x="1" y="912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76"/>
              <p:cNvGrpSpPr/>
              <p:nvPr/>
            </p:nvGrpSpPr>
            <p:grpSpPr>
              <a:xfrm>
                <a:off x="4136947" y="3258865"/>
                <a:ext cx="31499" cy="27001"/>
                <a:chOff x="4136947" y="3258865"/>
                <a:chExt cx="31499" cy="27001"/>
              </a:xfrm>
            </p:grpSpPr>
            <p:sp>
              <p:nvSpPr>
                <p:cNvPr id="1082" name="Google Shape;1082;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6"/>
              <p:cNvGrpSpPr/>
              <p:nvPr/>
            </p:nvGrpSpPr>
            <p:grpSpPr>
              <a:xfrm>
                <a:off x="4084715" y="3266478"/>
                <a:ext cx="31468" cy="26898"/>
                <a:chOff x="4084715" y="3266478"/>
                <a:chExt cx="31468" cy="26898"/>
              </a:xfrm>
            </p:grpSpPr>
            <p:sp>
              <p:nvSpPr>
                <p:cNvPr id="1085" name="Google Shape;1085;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76"/>
              <p:cNvGrpSpPr/>
              <p:nvPr/>
            </p:nvGrpSpPr>
            <p:grpSpPr>
              <a:xfrm>
                <a:off x="4159213" y="3279849"/>
                <a:ext cx="31405" cy="26945"/>
                <a:chOff x="4159213" y="3279849"/>
                <a:chExt cx="31405" cy="26945"/>
              </a:xfrm>
            </p:grpSpPr>
            <p:sp>
              <p:nvSpPr>
                <p:cNvPr id="1088" name="Google Shape;1088;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76"/>
              <p:cNvGrpSpPr/>
              <p:nvPr/>
            </p:nvGrpSpPr>
            <p:grpSpPr>
              <a:xfrm>
                <a:off x="4201550" y="3266502"/>
                <a:ext cx="31405" cy="26883"/>
                <a:chOff x="4201550" y="3266502"/>
                <a:chExt cx="31405" cy="26883"/>
              </a:xfrm>
            </p:grpSpPr>
            <p:sp>
              <p:nvSpPr>
                <p:cNvPr id="1091" name="Google Shape;1091;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6"/>
              <p:cNvGrpSpPr/>
              <p:nvPr/>
            </p:nvGrpSpPr>
            <p:grpSpPr>
              <a:xfrm>
                <a:off x="4201550" y="3338278"/>
                <a:ext cx="31405" cy="26930"/>
                <a:chOff x="4201550" y="3338278"/>
                <a:chExt cx="31405" cy="26930"/>
              </a:xfrm>
            </p:grpSpPr>
            <p:sp>
              <p:nvSpPr>
                <p:cNvPr id="1094" name="Google Shape;1094;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76"/>
              <p:cNvGrpSpPr/>
              <p:nvPr/>
            </p:nvGrpSpPr>
            <p:grpSpPr>
              <a:xfrm>
                <a:off x="4238272" y="3369132"/>
                <a:ext cx="31405" cy="27001"/>
                <a:chOff x="4238272" y="3369132"/>
                <a:chExt cx="31405" cy="27001"/>
              </a:xfrm>
            </p:grpSpPr>
            <p:sp>
              <p:nvSpPr>
                <p:cNvPr id="1097" name="Google Shape;1097;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9" name="Google Shape;1099;p76"/>
            <p:cNvGrpSpPr/>
            <p:nvPr/>
          </p:nvGrpSpPr>
          <p:grpSpPr>
            <a:xfrm>
              <a:off x="4068639" y="3200169"/>
              <a:ext cx="77643" cy="37272"/>
              <a:chOff x="4068639" y="3200169"/>
              <a:chExt cx="77643" cy="37272"/>
            </a:xfrm>
          </p:grpSpPr>
          <p:sp>
            <p:nvSpPr>
              <p:cNvPr id="1100" name="Google Shape;1100;p76"/>
              <p:cNvSpPr/>
              <p:nvPr/>
            </p:nvSpPr>
            <p:spPr>
              <a:xfrm>
                <a:off x="4087570" y="3212886"/>
                <a:ext cx="49958" cy="10374"/>
              </a:xfrm>
              <a:custGeom>
                <a:rect b="b" l="l" r="r" t="t"/>
                <a:pathLst>
                  <a:path extrusionOk="0" fill="none" h="1319" w="6352">
                    <a:moveTo>
                      <a:pt x="1" y="1319"/>
                    </a:moveTo>
                    <a:lnTo>
                      <a:pt x="635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76"/>
              <p:cNvGrpSpPr/>
              <p:nvPr/>
            </p:nvGrpSpPr>
            <p:grpSpPr>
              <a:xfrm>
                <a:off x="4114878" y="3200169"/>
                <a:ext cx="31405" cy="26993"/>
                <a:chOff x="4114878" y="3200169"/>
                <a:chExt cx="31405" cy="26993"/>
              </a:xfrm>
            </p:grpSpPr>
            <p:sp>
              <p:nvSpPr>
                <p:cNvPr id="1102" name="Google Shape;1102;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6"/>
              <p:cNvGrpSpPr/>
              <p:nvPr/>
            </p:nvGrpSpPr>
            <p:grpSpPr>
              <a:xfrm>
                <a:off x="4068639" y="3210535"/>
                <a:ext cx="31499" cy="26906"/>
                <a:chOff x="4068639" y="3210535"/>
                <a:chExt cx="31499" cy="26906"/>
              </a:xfrm>
            </p:grpSpPr>
            <p:sp>
              <p:nvSpPr>
                <p:cNvPr id="1105" name="Google Shape;1105;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7" name="Google Shape;1107;p76"/>
            <p:cNvGrpSpPr/>
            <p:nvPr/>
          </p:nvGrpSpPr>
          <p:grpSpPr>
            <a:xfrm>
              <a:off x="3869702" y="3066935"/>
              <a:ext cx="382664" cy="190294"/>
              <a:chOff x="3869702" y="3066935"/>
              <a:chExt cx="382664" cy="190294"/>
            </a:xfrm>
          </p:grpSpPr>
          <p:grpSp>
            <p:nvGrpSpPr>
              <p:cNvPr id="1108" name="Google Shape;1108;p76"/>
              <p:cNvGrpSpPr/>
              <p:nvPr/>
            </p:nvGrpSpPr>
            <p:grpSpPr>
              <a:xfrm>
                <a:off x="3888633" y="3082351"/>
                <a:ext cx="351172" cy="160698"/>
                <a:chOff x="3888633" y="3082351"/>
                <a:chExt cx="351172" cy="160698"/>
              </a:xfrm>
            </p:grpSpPr>
            <p:sp>
              <p:nvSpPr>
                <p:cNvPr id="1109" name="Google Shape;1109;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6"/>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6"/>
                <p:cNvSpPr/>
                <p:nvPr/>
              </p:nvSpPr>
              <p:spPr>
                <a:xfrm>
                  <a:off x="3960370" y="3203653"/>
                  <a:ext cx="79547" cy="19607"/>
                </a:xfrm>
                <a:custGeom>
                  <a:rect b="b" l="l" r="r" t="t"/>
                  <a:pathLst>
                    <a:path extrusionOk="0" fill="none" h="2493" w="10114">
                      <a:moveTo>
                        <a:pt x="0" y="2493"/>
                      </a:moveTo>
                      <a:lnTo>
                        <a:pt x="10113"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6"/>
                <p:cNvSpPr/>
                <p:nvPr/>
              </p:nvSpPr>
              <p:spPr>
                <a:xfrm>
                  <a:off x="4043613" y="3161504"/>
                  <a:ext cx="108474" cy="42156"/>
                </a:xfrm>
                <a:custGeom>
                  <a:rect b="b" l="l" r="r" t="t"/>
                  <a:pathLst>
                    <a:path extrusionOk="0" fill="none" h="5360" w="13792">
                      <a:moveTo>
                        <a:pt x="1" y="5360"/>
                      </a:moveTo>
                      <a:lnTo>
                        <a:pt x="1379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6"/>
                <p:cNvSpPr/>
                <p:nvPr/>
              </p:nvSpPr>
              <p:spPr>
                <a:xfrm>
                  <a:off x="4152079" y="3082351"/>
                  <a:ext cx="17224" cy="82968"/>
                </a:xfrm>
                <a:custGeom>
                  <a:rect b="b" l="l" r="r" t="t"/>
                  <a:pathLst>
                    <a:path extrusionOk="0" fill="none" h="10549" w="2190">
                      <a:moveTo>
                        <a:pt x="0" y="10549"/>
                      </a:moveTo>
                      <a:lnTo>
                        <a:pt x="219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6"/>
                <p:cNvSpPr/>
                <p:nvPr/>
              </p:nvSpPr>
              <p:spPr>
                <a:xfrm>
                  <a:off x="4169296" y="3082351"/>
                  <a:ext cx="25797" cy="63557"/>
                </a:xfrm>
                <a:custGeom>
                  <a:rect b="b" l="l" r="r" t="t"/>
                  <a:pathLst>
                    <a:path extrusionOk="0" fill="none" h="8081" w="3280">
                      <a:moveTo>
                        <a:pt x="1" y="0"/>
                      </a:moveTo>
                      <a:lnTo>
                        <a:pt x="3279" y="808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6"/>
              <p:cNvGrpSpPr/>
              <p:nvPr/>
            </p:nvGrpSpPr>
            <p:grpSpPr>
              <a:xfrm>
                <a:off x="4143703" y="3066935"/>
                <a:ext cx="37783" cy="32357"/>
                <a:chOff x="4143703" y="3066935"/>
                <a:chExt cx="37783" cy="32357"/>
              </a:xfrm>
            </p:grpSpPr>
            <p:sp>
              <p:nvSpPr>
                <p:cNvPr id="1116" name="Google Shape;1116;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76"/>
              <p:cNvGrpSpPr/>
              <p:nvPr/>
            </p:nvGrpSpPr>
            <p:grpSpPr>
              <a:xfrm>
                <a:off x="4044565" y="3103563"/>
                <a:ext cx="37783" cy="32451"/>
                <a:chOff x="4044565" y="3103563"/>
                <a:chExt cx="37783" cy="32451"/>
              </a:xfrm>
            </p:grpSpPr>
            <p:sp>
              <p:nvSpPr>
                <p:cNvPr id="1119" name="Google Shape;1119;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76"/>
              <p:cNvGrpSpPr/>
              <p:nvPr/>
            </p:nvGrpSpPr>
            <p:grpSpPr>
              <a:xfrm>
                <a:off x="4017454" y="3188237"/>
                <a:ext cx="37776" cy="32357"/>
                <a:chOff x="4017454" y="3188237"/>
                <a:chExt cx="37776" cy="32357"/>
              </a:xfrm>
            </p:grpSpPr>
            <p:sp>
              <p:nvSpPr>
                <p:cNvPr id="1122" name="Google Shape;1122;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76"/>
              <p:cNvGrpSpPr/>
              <p:nvPr/>
            </p:nvGrpSpPr>
            <p:grpSpPr>
              <a:xfrm>
                <a:off x="3921548" y="3157509"/>
                <a:ext cx="37783" cy="32357"/>
                <a:chOff x="3921548" y="3157509"/>
                <a:chExt cx="37783" cy="32357"/>
              </a:xfrm>
            </p:grpSpPr>
            <p:sp>
              <p:nvSpPr>
                <p:cNvPr id="1125" name="Google Shape;1125;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76"/>
              <p:cNvGrpSpPr/>
              <p:nvPr/>
            </p:nvGrpSpPr>
            <p:grpSpPr>
              <a:xfrm>
                <a:off x="3939056" y="3211620"/>
                <a:ext cx="37783" cy="32380"/>
                <a:chOff x="3939056" y="3211620"/>
                <a:chExt cx="37783" cy="32380"/>
              </a:xfrm>
            </p:grpSpPr>
            <p:sp>
              <p:nvSpPr>
                <p:cNvPr id="1128" name="Google Shape;1128;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76"/>
              <p:cNvGrpSpPr/>
              <p:nvPr/>
            </p:nvGrpSpPr>
            <p:grpSpPr>
              <a:xfrm>
                <a:off x="4176240" y="3136965"/>
                <a:ext cx="31405" cy="26930"/>
                <a:chOff x="4176240" y="3136965"/>
                <a:chExt cx="31405" cy="26930"/>
              </a:xfrm>
            </p:grpSpPr>
            <p:sp>
              <p:nvSpPr>
                <p:cNvPr id="1131" name="Google Shape;1131;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76"/>
              <p:cNvGrpSpPr/>
              <p:nvPr/>
            </p:nvGrpSpPr>
            <p:grpSpPr>
              <a:xfrm>
                <a:off x="4133148" y="3152593"/>
                <a:ext cx="31499" cy="27001"/>
                <a:chOff x="4133148" y="3152593"/>
                <a:chExt cx="31499" cy="27001"/>
              </a:xfrm>
            </p:grpSpPr>
            <p:sp>
              <p:nvSpPr>
                <p:cNvPr id="1134" name="Google Shape;1134;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76"/>
              <p:cNvGrpSpPr/>
              <p:nvPr/>
            </p:nvGrpSpPr>
            <p:grpSpPr>
              <a:xfrm>
                <a:off x="4220866" y="3073534"/>
                <a:ext cx="31499" cy="26898"/>
                <a:chOff x="4220866" y="3073534"/>
                <a:chExt cx="31499" cy="26898"/>
              </a:xfrm>
            </p:grpSpPr>
            <p:sp>
              <p:nvSpPr>
                <p:cNvPr id="1137" name="Google Shape;1137;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76"/>
              <p:cNvGrpSpPr/>
              <p:nvPr/>
            </p:nvGrpSpPr>
            <p:grpSpPr>
              <a:xfrm>
                <a:off x="3869702" y="3230323"/>
                <a:ext cx="31499" cy="26906"/>
                <a:chOff x="3869702" y="3230323"/>
                <a:chExt cx="31499" cy="26906"/>
              </a:xfrm>
            </p:grpSpPr>
            <p:sp>
              <p:nvSpPr>
                <p:cNvPr id="1140" name="Google Shape;1140;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2" name="Google Shape;1142;p76"/>
            <p:cNvGrpSpPr/>
            <p:nvPr/>
          </p:nvGrpSpPr>
          <p:grpSpPr>
            <a:xfrm>
              <a:off x="4271383" y="3065882"/>
              <a:ext cx="304556" cy="341663"/>
              <a:chOff x="4271383" y="3065882"/>
              <a:chExt cx="304556" cy="341663"/>
            </a:xfrm>
          </p:grpSpPr>
          <p:grpSp>
            <p:nvGrpSpPr>
              <p:cNvPr id="1143" name="Google Shape;1143;p76"/>
              <p:cNvGrpSpPr/>
              <p:nvPr/>
            </p:nvGrpSpPr>
            <p:grpSpPr>
              <a:xfrm>
                <a:off x="4293838" y="3078639"/>
                <a:ext cx="269353" cy="311973"/>
                <a:chOff x="4293838" y="3078639"/>
                <a:chExt cx="269353" cy="311973"/>
              </a:xfrm>
            </p:grpSpPr>
            <p:sp>
              <p:nvSpPr>
                <p:cNvPr id="1144" name="Google Shape;1144;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6"/>
                <p:cNvSpPr/>
                <p:nvPr/>
              </p:nvSpPr>
              <p:spPr>
                <a:xfrm>
                  <a:off x="4306965" y="3099473"/>
                  <a:ext cx="62519" cy="69652"/>
                </a:xfrm>
                <a:custGeom>
                  <a:rect b="b" l="l" r="r" t="t"/>
                  <a:pathLst>
                    <a:path extrusionOk="0" fill="none" h="8856" w="7949">
                      <a:moveTo>
                        <a:pt x="1" y="1"/>
                      </a:moveTo>
                      <a:lnTo>
                        <a:pt x="7948" y="885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6"/>
                <p:cNvSpPr/>
                <p:nvPr/>
              </p:nvSpPr>
              <p:spPr>
                <a:xfrm>
                  <a:off x="4369476" y="3169118"/>
                  <a:ext cx="26072" cy="98666"/>
                </a:xfrm>
                <a:custGeom>
                  <a:rect b="b" l="l" r="r" t="t"/>
                  <a:pathLst>
                    <a:path extrusionOk="0" fill="none" h="12545" w="3315">
                      <a:moveTo>
                        <a:pt x="0" y="1"/>
                      </a:moveTo>
                      <a:lnTo>
                        <a:pt x="3315" y="1254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6"/>
                <p:cNvSpPr/>
                <p:nvPr/>
              </p:nvSpPr>
              <p:spPr>
                <a:xfrm>
                  <a:off x="4399347" y="3078639"/>
                  <a:ext cx="60041" cy="110558"/>
                </a:xfrm>
                <a:custGeom>
                  <a:rect b="b" l="l" r="r" t="t"/>
                  <a:pathLst>
                    <a:path extrusionOk="0" fill="none" h="14057" w="7634">
                      <a:moveTo>
                        <a:pt x="7634" y="14057"/>
                      </a:moveTo>
                      <a:lnTo>
                        <a:pt x="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6"/>
                <p:cNvSpPr/>
                <p:nvPr/>
              </p:nvSpPr>
              <p:spPr>
                <a:xfrm>
                  <a:off x="4373282" y="3169118"/>
                  <a:ext cx="82299" cy="20079"/>
                </a:xfrm>
                <a:custGeom>
                  <a:rect b="b" l="l" r="r" t="t"/>
                  <a:pathLst>
                    <a:path extrusionOk="0" fill="none" h="2553" w="10464">
                      <a:moveTo>
                        <a:pt x="0" y="1"/>
                      </a:moveTo>
                      <a:lnTo>
                        <a:pt x="10464" y="255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6"/>
                <p:cNvSpPr/>
                <p:nvPr/>
              </p:nvSpPr>
              <p:spPr>
                <a:xfrm>
                  <a:off x="4369476" y="3078639"/>
                  <a:ext cx="29879" cy="90487"/>
                </a:xfrm>
                <a:custGeom>
                  <a:rect b="b" l="l" r="r" t="t"/>
                  <a:pathLst>
                    <a:path extrusionOk="0" fill="none" h="11505" w="3799">
                      <a:moveTo>
                        <a:pt x="0" y="11505"/>
                      </a:moveTo>
                      <a:lnTo>
                        <a:pt x="379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6"/>
                <p:cNvSpPr/>
                <p:nvPr/>
              </p:nvSpPr>
              <p:spPr>
                <a:xfrm>
                  <a:off x="4293932" y="3169118"/>
                  <a:ext cx="75551" cy="41110"/>
                </a:xfrm>
                <a:custGeom>
                  <a:rect b="b" l="l" r="r" t="t"/>
                  <a:pathLst>
                    <a:path extrusionOk="0" fill="none" h="5227" w="9606">
                      <a:moveTo>
                        <a:pt x="1" y="5226"/>
                      </a:moveTo>
                      <a:lnTo>
                        <a:pt x="9605"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6"/>
                <p:cNvSpPr/>
                <p:nvPr/>
              </p:nvSpPr>
              <p:spPr>
                <a:xfrm>
                  <a:off x="4350159" y="3267776"/>
                  <a:ext cx="45389" cy="27032"/>
                </a:xfrm>
                <a:custGeom>
                  <a:rect b="b" l="l" r="r" t="t"/>
                  <a:pathLst>
                    <a:path extrusionOk="0" fill="none" h="3437" w="5771">
                      <a:moveTo>
                        <a:pt x="1" y="3436"/>
                      </a:moveTo>
                      <a:lnTo>
                        <a:pt x="577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6"/>
                <p:cNvSpPr/>
                <p:nvPr/>
              </p:nvSpPr>
              <p:spPr>
                <a:xfrm>
                  <a:off x="4395540" y="3267776"/>
                  <a:ext cx="38830" cy="76031"/>
                </a:xfrm>
                <a:custGeom>
                  <a:rect b="b" l="l" r="r" t="t"/>
                  <a:pathLst>
                    <a:path extrusionOk="0" fill="none" h="9667" w="4937">
                      <a:moveTo>
                        <a:pt x="1" y="1"/>
                      </a:moveTo>
                      <a:lnTo>
                        <a:pt x="4936" y="966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6"/>
                <p:cNvSpPr/>
                <p:nvPr/>
              </p:nvSpPr>
              <p:spPr>
                <a:xfrm>
                  <a:off x="4360439" y="3267776"/>
                  <a:ext cx="35109" cy="121978"/>
                </a:xfrm>
                <a:custGeom>
                  <a:rect b="b" l="l" r="r" t="t"/>
                  <a:pathLst>
                    <a:path extrusionOk="0" fill="none" h="15509" w="4464">
                      <a:moveTo>
                        <a:pt x="0" y="15509"/>
                      </a:moveTo>
                      <a:lnTo>
                        <a:pt x="4464"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6"/>
                <p:cNvSpPr/>
                <p:nvPr/>
              </p:nvSpPr>
              <p:spPr>
                <a:xfrm>
                  <a:off x="4293932" y="3210220"/>
                  <a:ext cx="101616" cy="57564"/>
                </a:xfrm>
                <a:custGeom>
                  <a:rect b="b" l="l" r="r" t="t"/>
                  <a:pathLst>
                    <a:path extrusionOk="0" fill="none" h="7319" w="12920">
                      <a:moveTo>
                        <a:pt x="1" y="0"/>
                      </a:moveTo>
                      <a:lnTo>
                        <a:pt x="12920" y="731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6"/>
                <p:cNvSpPr/>
                <p:nvPr/>
              </p:nvSpPr>
              <p:spPr>
                <a:xfrm>
                  <a:off x="4395540" y="3186436"/>
                  <a:ext cx="66420" cy="79735"/>
                </a:xfrm>
                <a:custGeom>
                  <a:rect b="b" l="l" r="r" t="t"/>
                  <a:pathLst>
                    <a:path extrusionOk="0" fill="none" h="10138" w="8445">
                      <a:moveTo>
                        <a:pt x="8444" y="0"/>
                      </a:moveTo>
                      <a:lnTo>
                        <a:pt x="1" y="1013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6"/>
                <p:cNvSpPr/>
                <p:nvPr/>
              </p:nvSpPr>
              <p:spPr>
                <a:xfrm>
                  <a:off x="4459380" y="3189669"/>
                  <a:ext cx="41873" cy="123402"/>
                </a:xfrm>
                <a:custGeom>
                  <a:rect b="b" l="l" r="r" t="t"/>
                  <a:pathLst>
                    <a:path extrusionOk="0" fill="none" h="15690" w="5324">
                      <a:moveTo>
                        <a:pt x="1" y="0"/>
                      </a:moveTo>
                      <a:lnTo>
                        <a:pt x="5323" y="1569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6"/>
                <p:cNvSpPr/>
                <p:nvPr/>
              </p:nvSpPr>
              <p:spPr>
                <a:xfrm>
                  <a:off x="4395540" y="3267776"/>
                  <a:ext cx="105713" cy="45295"/>
                </a:xfrm>
                <a:custGeom>
                  <a:rect b="b" l="l" r="r" t="t"/>
                  <a:pathLst>
                    <a:path extrusionOk="0" fill="none" h="5759" w="13441">
                      <a:moveTo>
                        <a:pt x="1" y="1"/>
                      </a:moveTo>
                      <a:lnTo>
                        <a:pt x="13440" y="575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4501246" y="3223252"/>
                  <a:ext cx="46435" cy="89818"/>
                </a:xfrm>
                <a:custGeom>
                  <a:rect b="b" l="l" r="r" t="t"/>
                  <a:pathLst>
                    <a:path extrusionOk="0" fill="none" h="11420" w="5904">
                      <a:moveTo>
                        <a:pt x="0" y="11420"/>
                      </a:moveTo>
                      <a:lnTo>
                        <a:pt x="5904"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4459671" y="3104231"/>
                  <a:ext cx="58421" cy="84966"/>
                </a:xfrm>
                <a:custGeom>
                  <a:rect b="b" l="l" r="r" t="t"/>
                  <a:pathLst>
                    <a:path extrusionOk="0" fill="none" h="10803" w="7428">
                      <a:moveTo>
                        <a:pt x="0" y="10803"/>
                      </a:moveTo>
                      <a:lnTo>
                        <a:pt x="7428"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4459671" y="3189189"/>
                  <a:ext cx="86586" cy="36737"/>
                </a:xfrm>
                <a:custGeom>
                  <a:rect b="b" l="l" r="r" t="t"/>
                  <a:pathLst>
                    <a:path extrusionOk="0" fill="none" h="4671" w="11009">
                      <a:moveTo>
                        <a:pt x="0" y="1"/>
                      </a:moveTo>
                      <a:lnTo>
                        <a:pt x="11008" y="467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6"/>
              <p:cNvGrpSpPr/>
              <p:nvPr/>
            </p:nvGrpSpPr>
            <p:grpSpPr>
              <a:xfrm>
                <a:off x="4538164" y="3342061"/>
                <a:ext cx="37776" cy="32380"/>
                <a:chOff x="4538164" y="3342061"/>
                <a:chExt cx="37776" cy="32380"/>
              </a:xfrm>
            </p:grpSpPr>
            <p:sp>
              <p:nvSpPr>
                <p:cNvPr id="1162" name="Google Shape;1162;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76"/>
              <p:cNvGrpSpPr/>
              <p:nvPr/>
            </p:nvGrpSpPr>
            <p:grpSpPr>
              <a:xfrm>
                <a:off x="4271383" y="3194742"/>
                <a:ext cx="37783" cy="32420"/>
                <a:chOff x="4271383" y="3194742"/>
                <a:chExt cx="37783" cy="32420"/>
              </a:xfrm>
            </p:grpSpPr>
            <p:sp>
              <p:nvSpPr>
                <p:cNvPr id="1165" name="Google Shape;1165;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76"/>
              <p:cNvGrpSpPr/>
              <p:nvPr/>
            </p:nvGrpSpPr>
            <p:grpSpPr>
              <a:xfrm>
                <a:off x="4284416" y="3084058"/>
                <a:ext cx="37783" cy="32357"/>
                <a:chOff x="4284416" y="3084058"/>
                <a:chExt cx="37783" cy="32357"/>
              </a:xfrm>
            </p:grpSpPr>
            <p:sp>
              <p:nvSpPr>
                <p:cNvPr id="1168" name="Google Shape;1168;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76"/>
              <p:cNvGrpSpPr/>
              <p:nvPr/>
            </p:nvGrpSpPr>
            <p:grpSpPr>
              <a:xfrm>
                <a:off x="4478697" y="3297561"/>
                <a:ext cx="37776" cy="32451"/>
                <a:chOff x="4478697" y="3297561"/>
                <a:chExt cx="37776" cy="32451"/>
              </a:xfrm>
            </p:grpSpPr>
            <p:sp>
              <p:nvSpPr>
                <p:cNvPr id="1171" name="Google Shape;1171;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76"/>
              <p:cNvGrpSpPr/>
              <p:nvPr/>
            </p:nvGrpSpPr>
            <p:grpSpPr>
              <a:xfrm>
                <a:off x="4411813" y="3331711"/>
                <a:ext cx="37776" cy="32451"/>
                <a:chOff x="4411813" y="3331711"/>
                <a:chExt cx="37776" cy="32451"/>
              </a:xfrm>
            </p:grpSpPr>
            <p:sp>
              <p:nvSpPr>
                <p:cNvPr id="1174" name="Google Shape;1174;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6"/>
              <p:cNvGrpSpPr/>
              <p:nvPr/>
            </p:nvGrpSpPr>
            <p:grpSpPr>
              <a:xfrm>
                <a:off x="4337984" y="3375188"/>
                <a:ext cx="37776" cy="32357"/>
                <a:chOff x="4337984" y="3375188"/>
                <a:chExt cx="37776" cy="32357"/>
              </a:xfrm>
            </p:grpSpPr>
            <p:sp>
              <p:nvSpPr>
                <p:cNvPr id="1177" name="Google Shape;1177;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6"/>
              <p:cNvGrpSpPr/>
              <p:nvPr/>
            </p:nvGrpSpPr>
            <p:grpSpPr>
              <a:xfrm>
                <a:off x="4494867" y="3090530"/>
                <a:ext cx="37878" cy="32451"/>
                <a:chOff x="4494867" y="3090530"/>
                <a:chExt cx="37878" cy="32451"/>
              </a:xfrm>
            </p:grpSpPr>
            <p:sp>
              <p:nvSpPr>
                <p:cNvPr id="1180" name="Google Shape;1180;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76"/>
              <p:cNvGrpSpPr/>
              <p:nvPr/>
            </p:nvGrpSpPr>
            <p:grpSpPr>
              <a:xfrm>
                <a:off x="4525124" y="3207774"/>
                <a:ext cx="37783" cy="32420"/>
                <a:chOff x="4525124" y="3207774"/>
                <a:chExt cx="37783" cy="32420"/>
              </a:xfrm>
            </p:grpSpPr>
            <p:sp>
              <p:nvSpPr>
                <p:cNvPr id="1183" name="Google Shape;1183;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76"/>
              <p:cNvGrpSpPr/>
              <p:nvPr/>
            </p:nvGrpSpPr>
            <p:grpSpPr>
              <a:xfrm>
                <a:off x="4440544" y="3176479"/>
                <a:ext cx="31499" cy="26898"/>
                <a:chOff x="4440544" y="3176479"/>
                <a:chExt cx="31499" cy="26898"/>
              </a:xfrm>
            </p:grpSpPr>
            <p:sp>
              <p:nvSpPr>
                <p:cNvPr id="1186" name="Google Shape;1186;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76"/>
              <p:cNvGrpSpPr/>
              <p:nvPr/>
            </p:nvGrpSpPr>
            <p:grpSpPr>
              <a:xfrm>
                <a:off x="4350545" y="3156400"/>
                <a:ext cx="31405" cy="27001"/>
                <a:chOff x="4350545" y="3156400"/>
                <a:chExt cx="31405" cy="27001"/>
              </a:xfrm>
            </p:grpSpPr>
            <p:sp>
              <p:nvSpPr>
                <p:cNvPr id="1189" name="Google Shape;1189;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76"/>
              <p:cNvGrpSpPr/>
              <p:nvPr/>
            </p:nvGrpSpPr>
            <p:grpSpPr>
              <a:xfrm>
                <a:off x="4376703" y="3255058"/>
                <a:ext cx="31405" cy="27001"/>
                <a:chOff x="4376703" y="3255058"/>
                <a:chExt cx="31405" cy="27001"/>
              </a:xfrm>
            </p:grpSpPr>
            <p:sp>
              <p:nvSpPr>
                <p:cNvPr id="1192" name="Google Shape;1192;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76"/>
              <p:cNvGrpSpPr/>
              <p:nvPr/>
            </p:nvGrpSpPr>
            <p:grpSpPr>
              <a:xfrm>
                <a:off x="4331322" y="3283656"/>
                <a:ext cx="31405" cy="26945"/>
                <a:chOff x="4331322" y="3283656"/>
                <a:chExt cx="31405" cy="26945"/>
              </a:xfrm>
            </p:grpSpPr>
            <p:sp>
              <p:nvSpPr>
                <p:cNvPr id="1195" name="Google Shape;1195;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6"/>
              <p:cNvGrpSpPr/>
              <p:nvPr/>
            </p:nvGrpSpPr>
            <p:grpSpPr>
              <a:xfrm>
                <a:off x="4380510" y="3065882"/>
                <a:ext cx="31405" cy="26938"/>
                <a:chOff x="4380510" y="3065882"/>
                <a:chExt cx="31405" cy="26938"/>
              </a:xfrm>
            </p:grpSpPr>
            <p:sp>
              <p:nvSpPr>
                <p:cNvPr id="1198" name="Google Shape;1198;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0" name="Google Shape;1200;p76"/>
            <p:cNvGrpSpPr/>
            <p:nvPr/>
          </p:nvGrpSpPr>
          <p:grpSpPr>
            <a:xfrm>
              <a:off x="4558998" y="3188237"/>
              <a:ext cx="1280131" cy="1052746"/>
              <a:chOff x="4558998" y="3188237"/>
              <a:chExt cx="1280131" cy="1052746"/>
            </a:xfrm>
          </p:grpSpPr>
          <p:sp>
            <p:nvSpPr>
              <p:cNvPr id="1201" name="Google Shape;1201;p76"/>
              <p:cNvSpPr/>
              <p:nvPr/>
            </p:nvSpPr>
            <p:spPr>
              <a:xfrm>
                <a:off x="4916156" y="3750813"/>
                <a:ext cx="8" cy="8"/>
              </a:xfrm>
              <a:custGeom>
                <a:rect b="b" l="l" r="r" t="t"/>
                <a:pathLst>
                  <a:path extrusionOk="0" fill="none" h="1" w="1">
                    <a:moveTo>
                      <a:pt x="0" y="0"/>
                    </a:moveTo>
                    <a:close/>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2" name="Google Shape;1202;p76"/>
              <p:cNvGrpSpPr/>
              <p:nvPr/>
            </p:nvGrpSpPr>
            <p:grpSpPr>
              <a:xfrm>
                <a:off x="4579164" y="3203653"/>
                <a:ext cx="1244833" cy="1020397"/>
                <a:chOff x="4579164" y="3203653"/>
                <a:chExt cx="1244833" cy="1020397"/>
              </a:xfrm>
            </p:grpSpPr>
            <p:sp>
              <p:nvSpPr>
                <p:cNvPr id="1203" name="Google Shape;1203;p76"/>
                <p:cNvSpPr/>
                <p:nvPr/>
              </p:nvSpPr>
              <p:spPr>
                <a:xfrm>
                  <a:off x="5490144" y="3482892"/>
                  <a:ext cx="58995" cy="4955"/>
                </a:xfrm>
                <a:custGeom>
                  <a:rect b="b" l="l" r="r" t="t"/>
                  <a:pathLst>
                    <a:path extrusionOk="0" fill="none" h="630" w="7501">
                      <a:moveTo>
                        <a:pt x="0" y="630"/>
                      </a:moveTo>
                      <a:lnTo>
                        <a:pt x="750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5490616" y="3482892"/>
                  <a:ext cx="66137" cy="77360"/>
                </a:xfrm>
                <a:custGeom>
                  <a:rect b="b" l="l" r="r" t="t"/>
                  <a:pathLst>
                    <a:path extrusionOk="0" fill="none" h="9836" w="8409">
                      <a:moveTo>
                        <a:pt x="1" y="1"/>
                      </a:moveTo>
                      <a:lnTo>
                        <a:pt x="8408" y="983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76"/>
                <p:cNvGrpSpPr/>
                <p:nvPr/>
              </p:nvGrpSpPr>
              <p:grpSpPr>
                <a:xfrm>
                  <a:off x="4579164" y="3203653"/>
                  <a:ext cx="1244833" cy="1020397"/>
                  <a:chOff x="4579164" y="3203653"/>
                  <a:chExt cx="1244833" cy="1020397"/>
                </a:xfrm>
              </p:grpSpPr>
              <p:sp>
                <p:nvSpPr>
                  <p:cNvPr id="1206" name="Google Shape;1206;p76"/>
                  <p:cNvSpPr/>
                  <p:nvPr/>
                </p:nvSpPr>
                <p:spPr>
                  <a:xfrm>
                    <a:off x="4787909" y="3833395"/>
                    <a:ext cx="69267" cy="22266"/>
                  </a:xfrm>
                  <a:custGeom>
                    <a:rect b="b" l="l" r="r" t="t"/>
                    <a:pathLst>
                      <a:path extrusionOk="0" fill="none" h="2831" w="8807">
                        <a:moveTo>
                          <a:pt x="8806" y="0"/>
                        </a:moveTo>
                        <a:lnTo>
                          <a:pt x="0" y="283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p:nvPr/>
                </p:nvSpPr>
                <p:spPr>
                  <a:xfrm>
                    <a:off x="4857263" y="3819695"/>
                    <a:ext cx="69936" cy="14181"/>
                  </a:xfrm>
                  <a:custGeom>
                    <a:rect b="b" l="l" r="r" t="t"/>
                    <a:pathLst>
                      <a:path extrusionOk="0" fill="none" h="1803" w="8892">
                        <a:moveTo>
                          <a:pt x="1" y="1803"/>
                        </a:moveTo>
                        <a:lnTo>
                          <a:pt x="8892"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76"/>
                  <p:cNvGrpSpPr/>
                  <p:nvPr/>
                </p:nvGrpSpPr>
                <p:grpSpPr>
                  <a:xfrm>
                    <a:off x="4579164" y="3203653"/>
                    <a:ext cx="1244833" cy="1020397"/>
                    <a:chOff x="4579164" y="3203653"/>
                    <a:chExt cx="1244833" cy="1020397"/>
                  </a:xfrm>
                </p:grpSpPr>
                <p:sp>
                  <p:nvSpPr>
                    <p:cNvPr id="1209" name="Google Shape;1209;p76"/>
                    <p:cNvSpPr/>
                    <p:nvPr/>
                  </p:nvSpPr>
                  <p:spPr>
                    <a:xfrm>
                      <a:off x="4930329" y="3363965"/>
                      <a:ext cx="23894" cy="102764"/>
                    </a:xfrm>
                    <a:custGeom>
                      <a:rect b="b" l="l" r="r" t="t"/>
                      <a:pathLst>
                        <a:path extrusionOk="0" fill="none" h="13066" w="3038">
                          <a:moveTo>
                            <a:pt x="3037" y="13065"/>
                          </a:moveTo>
                          <a:lnTo>
                            <a:pt x="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4849846" y="3385948"/>
                      <a:ext cx="104085" cy="79256"/>
                    </a:xfrm>
                    <a:custGeom>
                      <a:rect b="b" l="l" r="r" t="t"/>
                      <a:pathLst>
                        <a:path extrusionOk="0" fill="none" h="10077" w="13234">
                          <a:moveTo>
                            <a:pt x="0" y="0"/>
                          </a:moveTo>
                          <a:lnTo>
                            <a:pt x="13234" y="1007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6"/>
                    <p:cNvSpPr/>
                    <p:nvPr/>
                  </p:nvSpPr>
                  <p:spPr>
                    <a:xfrm>
                      <a:off x="4849650" y="3306598"/>
                      <a:ext cx="45869" cy="79358"/>
                    </a:xfrm>
                    <a:custGeom>
                      <a:rect b="b" l="l" r="r" t="t"/>
                      <a:pathLst>
                        <a:path extrusionOk="0" fill="none" h="10090" w="5832">
                          <a:moveTo>
                            <a:pt x="5831" y="0"/>
                          </a:moveTo>
                          <a:lnTo>
                            <a:pt x="1" y="1008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6"/>
                    <p:cNvSpPr/>
                    <p:nvPr/>
                  </p:nvSpPr>
                  <p:spPr>
                    <a:xfrm>
                      <a:off x="4849650" y="3361299"/>
                      <a:ext cx="84305" cy="24657"/>
                    </a:xfrm>
                    <a:custGeom>
                      <a:rect b="b" l="l" r="r" t="t"/>
                      <a:pathLst>
                        <a:path extrusionOk="0" fill="none" h="3135" w="10719">
                          <a:moveTo>
                            <a:pt x="1" y="3134"/>
                          </a:moveTo>
                          <a:lnTo>
                            <a:pt x="1071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4789616" y="3306598"/>
                      <a:ext cx="19702" cy="54709"/>
                    </a:xfrm>
                    <a:custGeom>
                      <a:rect b="b" l="l" r="r" t="t"/>
                      <a:pathLst>
                        <a:path extrusionOk="0" fill="none" h="6956" w="2505">
                          <a:moveTo>
                            <a:pt x="2505" y="6956"/>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4738242" y="3357500"/>
                      <a:ext cx="74883" cy="10280"/>
                    </a:xfrm>
                    <a:custGeom>
                      <a:rect b="b" l="l" r="r" t="t"/>
                      <a:pathLst>
                        <a:path extrusionOk="0" fill="none" h="1307" w="9521">
                          <a:moveTo>
                            <a:pt x="1" y="1307"/>
                          </a:moveTo>
                          <a:lnTo>
                            <a:pt x="952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4710274" y="3357500"/>
                      <a:ext cx="99044" cy="63557"/>
                    </a:xfrm>
                    <a:custGeom>
                      <a:rect b="b" l="l" r="r" t="t"/>
                      <a:pathLst>
                        <a:path extrusionOk="0" fill="none" h="8081" w="12593">
                          <a:moveTo>
                            <a:pt x="0" y="8081"/>
                          </a:moveTo>
                          <a:lnTo>
                            <a:pt x="12593"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4809310" y="3306598"/>
                      <a:ext cx="87443" cy="50910"/>
                    </a:xfrm>
                    <a:custGeom>
                      <a:rect b="b" l="l" r="r" t="t"/>
                      <a:pathLst>
                        <a:path extrusionOk="0" fill="none" h="6473" w="11118">
                          <a:moveTo>
                            <a:pt x="1" y="6472"/>
                          </a:moveTo>
                          <a:lnTo>
                            <a:pt x="11118"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6"/>
                    <p:cNvGrpSpPr/>
                    <p:nvPr/>
                  </p:nvGrpSpPr>
                  <p:grpSpPr>
                    <a:xfrm>
                      <a:off x="4579164" y="3203653"/>
                      <a:ext cx="1244833" cy="1020397"/>
                      <a:chOff x="4579164" y="3203653"/>
                      <a:chExt cx="1244833" cy="1020397"/>
                    </a:xfrm>
                  </p:grpSpPr>
                  <p:sp>
                    <p:nvSpPr>
                      <p:cNvPr id="1218" name="Google Shape;1218;p76"/>
                      <p:cNvSpPr/>
                      <p:nvPr/>
                    </p:nvSpPr>
                    <p:spPr>
                      <a:xfrm>
                        <a:off x="4617986" y="3614284"/>
                        <a:ext cx="53002" cy="21031"/>
                      </a:xfrm>
                      <a:custGeom>
                        <a:rect b="b" l="l" r="r" t="t"/>
                        <a:pathLst>
                          <a:path extrusionOk="0" fill="none" h="2674" w="6739">
                            <a:moveTo>
                              <a:pt x="0" y="0"/>
                            </a:moveTo>
                            <a:lnTo>
                              <a:pt x="6738" y="267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4624545" y="3589069"/>
                        <a:ext cx="43682" cy="63180"/>
                      </a:xfrm>
                      <a:custGeom>
                        <a:rect b="b" l="l" r="r" t="t"/>
                        <a:pathLst>
                          <a:path extrusionOk="0" fill="none" h="8033" w="5554">
                            <a:moveTo>
                              <a:pt x="1" y="8033"/>
                            </a:moveTo>
                            <a:lnTo>
                              <a:pt x="5553"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4668220" y="3517907"/>
                        <a:ext cx="112178" cy="71170"/>
                      </a:xfrm>
                      <a:custGeom>
                        <a:rect b="b" l="l" r="r" t="t"/>
                        <a:pathLst>
                          <a:path extrusionOk="0" fill="none" h="9049" w="14263">
                            <a:moveTo>
                              <a:pt x="0" y="9049"/>
                            </a:moveTo>
                            <a:lnTo>
                              <a:pt x="14262"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4706562" y="3516766"/>
                        <a:ext cx="77455" cy="79924"/>
                      </a:xfrm>
                      <a:custGeom>
                        <a:rect b="b" l="l" r="r" t="t"/>
                        <a:pathLst>
                          <a:path extrusionOk="0" fill="none" h="10162" w="9848">
                            <a:moveTo>
                              <a:pt x="0" y="10161"/>
                            </a:moveTo>
                            <a:lnTo>
                              <a:pt x="984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6"/>
                      <p:cNvSpPr/>
                      <p:nvPr/>
                    </p:nvSpPr>
                    <p:spPr>
                      <a:xfrm>
                        <a:off x="4763646" y="3516766"/>
                        <a:ext cx="20370" cy="52806"/>
                      </a:xfrm>
                      <a:custGeom>
                        <a:rect b="b" l="l" r="r" t="t"/>
                        <a:pathLst>
                          <a:path extrusionOk="0" fill="none" h="6714" w="2590">
                            <a:moveTo>
                              <a:pt x="0" y="6714"/>
                            </a:moveTo>
                            <a:lnTo>
                              <a:pt x="2589"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6"/>
                      <p:cNvSpPr/>
                      <p:nvPr/>
                    </p:nvSpPr>
                    <p:spPr>
                      <a:xfrm>
                        <a:off x="4783151" y="3520565"/>
                        <a:ext cx="45861" cy="97432"/>
                      </a:xfrm>
                      <a:custGeom>
                        <a:rect b="b" l="l" r="r" t="t"/>
                        <a:pathLst>
                          <a:path extrusionOk="0" fill="none" h="12388" w="5831">
                            <a:moveTo>
                              <a:pt x="5831" y="12388"/>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a:off x="4738242" y="3483175"/>
                        <a:ext cx="44917" cy="37398"/>
                      </a:xfrm>
                      <a:custGeom>
                        <a:rect b="b" l="l" r="r" t="t"/>
                        <a:pathLst>
                          <a:path extrusionOk="0" fill="none" h="4755" w="5711">
                            <a:moveTo>
                              <a:pt x="1" y="1"/>
                            </a:moveTo>
                            <a:lnTo>
                              <a:pt x="5710" y="475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4704941" y="3501823"/>
                        <a:ext cx="78217" cy="18750"/>
                      </a:xfrm>
                      <a:custGeom>
                        <a:rect b="b" l="l" r="r" t="t"/>
                        <a:pathLst>
                          <a:path extrusionOk="0" fill="none" h="2384" w="9945">
                            <a:moveTo>
                              <a:pt x="1" y="1"/>
                            </a:moveTo>
                            <a:lnTo>
                              <a:pt x="9944" y="238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6"/>
                      <p:cNvSpPr/>
                      <p:nvPr/>
                    </p:nvSpPr>
                    <p:spPr>
                      <a:xfrm>
                        <a:off x="4668220" y="3520565"/>
                        <a:ext cx="115796" cy="19324"/>
                      </a:xfrm>
                      <a:custGeom>
                        <a:rect b="b" l="l" r="r" t="t"/>
                        <a:pathLst>
                          <a:path extrusionOk="0" fill="none" h="2457" w="14723">
                            <a:moveTo>
                              <a:pt x="0" y="2457"/>
                            </a:moveTo>
                            <a:lnTo>
                              <a:pt x="14722"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6"/>
                      <p:cNvSpPr/>
                      <p:nvPr/>
                    </p:nvSpPr>
                    <p:spPr>
                      <a:xfrm>
                        <a:off x="4813117" y="3462915"/>
                        <a:ext cx="40347" cy="51193"/>
                      </a:xfrm>
                      <a:custGeom>
                        <a:rect b="b" l="l" r="r" t="t"/>
                        <a:pathLst>
                          <a:path extrusionOk="0" fill="none" h="6509" w="5130">
                            <a:moveTo>
                              <a:pt x="5130" y="6508"/>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4787807" y="3462915"/>
                        <a:ext cx="25317" cy="55000"/>
                      </a:xfrm>
                      <a:custGeom>
                        <a:rect b="b" l="l" r="r" t="t"/>
                        <a:pathLst>
                          <a:path extrusionOk="0" fill="none" h="6993" w="3219">
                            <a:moveTo>
                              <a:pt x="1" y="6992"/>
                            </a:moveTo>
                            <a:lnTo>
                              <a:pt x="3219"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4781342" y="3514100"/>
                        <a:ext cx="72311" cy="6953"/>
                      </a:xfrm>
                      <a:custGeom>
                        <a:rect b="b" l="l" r="r" t="t"/>
                        <a:pathLst>
                          <a:path extrusionOk="0" fill="none" h="884" w="9194">
                            <a:moveTo>
                              <a:pt x="0" y="883"/>
                            </a:moveTo>
                            <a:lnTo>
                              <a:pt x="9194"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4853645" y="3514100"/>
                        <a:ext cx="26175" cy="59184"/>
                      </a:xfrm>
                      <a:custGeom>
                        <a:rect b="b" l="l" r="r" t="t"/>
                        <a:pathLst>
                          <a:path extrusionOk="0" fill="none" h="7525" w="3328">
                            <a:moveTo>
                              <a:pt x="1" y="0"/>
                            </a:moveTo>
                            <a:lnTo>
                              <a:pt x="3328" y="752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4827392" y="3514100"/>
                        <a:ext cx="26261" cy="100381"/>
                      </a:xfrm>
                      <a:custGeom>
                        <a:rect b="b" l="l" r="r" t="t"/>
                        <a:pathLst>
                          <a:path extrusionOk="0" fill="none" h="12763" w="3339">
                            <a:moveTo>
                              <a:pt x="3339" y="0"/>
                            </a:moveTo>
                            <a:lnTo>
                              <a:pt x="0" y="1276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76"/>
                      <p:cNvGrpSpPr/>
                      <p:nvPr/>
                    </p:nvGrpSpPr>
                    <p:grpSpPr>
                      <a:xfrm>
                        <a:off x="4579164" y="3203653"/>
                        <a:ext cx="1244833" cy="1020397"/>
                        <a:chOff x="4579164" y="3203653"/>
                        <a:chExt cx="1244833" cy="1020397"/>
                      </a:xfrm>
                    </p:grpSpPr>
                    <p:sp>
                      <p:nvSpPr>
                        <p:cNvPr id="1233" name="Google Shape;1233;p76"/>
                        <p:cNvSpPr/>
                        <p:nvPr/>
                      </p:nvSpPr>
                      <p:spPr>
                        <a:xfrm>
                          <a:off x="4879812" y="3466721"/>
                          <a:ext cx="74411" cy="106563"/>
                        </a:xfrm>
                        <a:custGeom>
                          <a:rect b="b" l="l" r="r" t="t"/>
                          <a:pathLst>
                            <a:path extrusionOk="0" fill="none" h="13549" w="9461">
                              <a:moveTo>
                                <a:pt x="1" y="13549"/>
                              </a:moveTo>
                              <a:lnTo>
                                <a:pt x="946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p:nvPr/>
                      </p:nvSpPr>
                      <p:spPr>
                        <a:xfrm>
                          <a:off x="4954215" y="3408017"/>
                          <a:ext cx="105989" cy="58712"/>
                        </a:xfrm>
                        <a:custGeom>
                          <a:rect b="b" l="l" r="r" t="t"/>
                          <a:pathLst>
                            <a:path extrusionOk="0" fill="none" h="7465" w="13476">
                              <a:moveTo>
                                <a:pt x="0" y="7464"/>
                              </a:moveTo>
                              <a:lnTo>
                                <a:pt x="13476"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4953924" y="3465195"/>
                          <a:ext cx="119792" cy="54811"/>
                        </a:xfrm>
                        <a:custGeom>
                          <a:rect b="b" l="l" r="r" t="t"/>
                          <a:pathLst>
                            <a:path extrusionOk="0" fill="none" h="6969" w="15231">
                              <a:moveTo>
                                <a:pt x="1" y="1"/>
                              </a:moveTo>
                              <a:lnTo>
                                <a:pt x="15231" y="696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5073708" y="3521045"/>
                          <a:ext cx="26938" cy="71839"/>
                        </a:xfrm>
                        <a:custGeom>
                          <a:rect b="b" l="l" r="r" t="t"/>
                          <a:pathLst>
                            <a:path extrusionOk="0" fill="none" h="9134" w="3425">
                              <a:moveTo>
                                <a:pt x="1" y="0"/>
                              </a:moveTo>
                              <a:lnTo>
                                <a:pt x="3424" y="913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6"/>
                        <p:cNvSpPr/>
                        <p:nvPr/>
                      </p:nvSpPr>
                      <p:spPr>
                        <a:xfrm>
                          <a:off x="5100637" y="3586309"/>
                          <a:ext cx="26741" cy="81167"/>
                        </a:xfrm>
                        <a:custGeom>
                          <a:rect b="b" l="l" r="r" t="t"/>
                          <a:pathLst>
                            <a:path extrusionOk="0" fill="none" h="10320" w="3400">
                              <a:moveTo>
                                <a:pt x="3399" y="10319"/>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6"/>
                        <p:cNvSpPr/>
                        <p:nvPr/>
                      </p:nvSpPr>
                      <p:spPr>
                        <a:xfrm>
                          <a:off x="5100637" y="3507533"/>
                          <a:ext cx="99618" cy="78784"/>
                        </a:xfrm>
                        <a:custGeom>
                          <a:rect b="b" l="l" r="r" t="t"/>
                          <a:pathLst>
                            <a:path extrusionOk="0" fill="none" h="10017" w="12666">
                              <a:moveTo>
                                <a:pt x="0" y="10017"/>
                              </a:moveTo>
                              <a:lnTo>
                                <a:pt x="12665"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6"/>
                        <p:cNvSpPr/>
                        <p:nvPr/>
                      </p:nvSpPr>
                      <p:spPr>
                        <a:xfrm>
                          <a:off x="5200248" y="3501068"/>
                          <a:ext cx="156514" cy="6473"/>
                        </a:xfrm>
                        <a:custGeom>
                          <a:rect b="b" l="l" r="r" t="t"/>
                          <a:pathLst>
                            <a:path extrusionOk="0" fill="none" h="823" w="19900">
                              <a:moveTo>
                                <a:pt x="0" y="823"/>
                              </a:moveTo>
                              <a:lnTo>
                                <a:pt x="1990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6"/>
                        <p:cNvSpPr/>
                        <p:nvPr/>
                      </p:nvSpPr>
                      <p:spPr>
                        <a:xfrm>
                          <a:off x="5127371" y="3507533"/>
                          <a:ext cx="72885" cy="155853"/>
                        </a:xfrm>
                        <a:custGeom>
                          <a:rect b="b" l="l" r="r" t="t"/>
                          <a:pathLst>
                            <a:path extrusionOk="0" fill="none" h="19816" w="9267">
                              <a:moveTo>
                                <a:pt x="9266" y="1"/>
                              </a:moveTo>
                              <a:lnTo>
                                <a:pt x="0" y="1981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6"/>
                        <p:cNvSpPr/>
                        <p:nvPr/>
                      </p:nvSpPr>
                      <p:spPr>
                        <a:xfrm>
                          <a:off x="5352947" y="3384139"/>
                          <a:ext cx="126265" cy="117692"/>
                        </a:xfrm>
                        <a:custGeom>
                          <a:rect b="b" l="l" r="r" t="t"/>
                          <a:pathLst>
                            <a:path extrusionOk="0" fill="none" h="14964" w="16054">
                              <a:moveTo>
                                <a:pt x="1" y="14964"/>
                              </a:moveTo>
                              <a:lnTo>
                                <a:pt x="16053"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6"/>
                        <p:cNvSpPr/>
                        <p:nvPr/>
                      </p:nvSpPr>
                      <p:spPr>
                        <a:xfrm>
                          <a:off x="5356753" y="3246375"/>
                          <a:ext cx="61567" cy="254700"/>
                        </a:xfrm>
                        <a:custGeom>
                          <a:rect b="b" l="l" r="r" t="t"/>
                          <a:pathLst>
                            <a:path extrusionOk="0" fill="none" h="32384" w="7828">
                              <a:moveTo>
                                <a:pt x="1" y="32383"/>
                              </a:moveTo>
                              <a:lnTo>
                                <a:pt x="782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6"/>
                        <p:cNvSpPr/>
                        <p:nvPr/>
                      </p:nvSpPr>
                      <p:spPr>
                        <a:xfrm>
                          <a:off x="5352947" y="3486698"/>
                          <a:ext cx="141483" cy="10571"/>
                        </a:xfrm>
                        <a:custGeom>
                          <a:rect b="b" l="l" r="r" t="t"/>
                          <a:pathLst>
                            <a:path extrusionOk="0" fill="none" h="1344" w="17989">
                              <a:moveTo>
                                <a:pt x="1" y="1343"/>
                              </a:moveTo>
                              <a:lnTo>
                                <a:pt x="17989"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6"/>
                        <p:cNvSpPr/>
                        <p:nvPr/>
                      </p:nvSpPr>
                      <p:spPr>
                        <a:xfrm>
                          <a:off x="5353898" y="3501068"/>
                          <a:ext cx="18089" cy="136725"/>
                        </a:xfrm>
                        <a:custGeom>
                          <a:rect b="b" l="l" r="r" t="t"/>
                          <a:pathLst>
                            <a:path extrusionOk="0" fill="none" h="17384" w="2300">
                              <a:moveTo>
                                <a:pt x="1" y="0"/>
                              </a:moveTo>
                              <a:lnTo>
                                <a:pt x="2299" y="1738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6"/>
                        <p:cNvSpPr/>
                        <p:nvPr/>
                      </p:nvSpPr>
                      <p:spPr>
                        <a:xfrm>
                          <a:off x="5206721" y="3620749"/>
                          <a:ext cx="102379" cy="98863"/>
                        </a:xfrm>
                        <a:custGeom>
                          <a:rect b="b" l="l" r="r" t="t"/>
                          <a:pathLst>
                            <a:path extrusionOk="0" fill="none" h="12570" w="13017">
                              <a:moveTo>
                                <a:pt x="0" y="1"/>
                              </a:moveTo>
                              <a:lnTo>
                                <a:pt x="13016" y="1256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6"/>
                        <p:cNvSpPr/>
                        <p:nvPr/>
                      </p:nvSpPr>
                      <p:spPr>
                        <a:xfrm>
                          <a:off x="5293102" y="3715798"/>
                          <a:ext cx="15997" cy="101238"/>
                        </a:xfrm>
                        <a:custGeom>
                          <a:rect b="b" l="l" r="r" t="t"/>
                          <a:pathLst>
                            <a:path extrusionOk="0" fill="none" h="12872" w="2034">
                              <a:moveTo>
                                <a:pt x="2033" y="0"/>
                              </a:moveTo>
                              <a:lnTo>
                                <a:pt x="1" y="1287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6"/>
                        <p:cNvSpPr/>
                        <p:nvPr/>
                      </p:nvSpPr>
                      <p:spPr>
                        <a:xfrm>
                          <a:off x="5127371" y="3659854"/>
                          <a:ext cx="92862" cy="134539"/>
                        </a:xfrm>
                        <a:custGeom>
                          <a:rect b="b" l="l" r="r" t="t"/>
                          <a:pathLst>
                            <a:path extrusionOk="0" fill="none" h="17106" w="11807">
                              <a:moveTo>
                                <a:pt x="11807" y="17105"/>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6"/>
                        <p:cNvSpPr/>
                        <p:nvPr/>
                      </p:nvSpPr>
                      <p:spPr>
                        <a:xfrm>
                          <a:off x="5479203" y="3327149"/>
                          <a:ext cx="150615" cy="56998"/>
                        </a:xfrm>
                        <a:custGeom>
                          <a:rect b="b" l="l" r="r" t="t"/>
                          <a:pathLst>
                            <a:path extrusionOk="0" fill="none" h="7247" w="19150">
                              <a:moveTo>
                                <a:pt x="19149" y="0"/>
                              </a:moveTo>
                              <a:lnTo>
                                <a:pt x="0" y="724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6"/>
                        <p:cNvSpPr/>
                        <p:nvPr/>
                      </p:nvSpPr>
                      <p:spPr>
                        <a:xfrm>
                          <a:off x="5371980" y="3633790"/>
                          <a:ext cx="59373" cy="4003"/>
                        </a:xfrm>
                        <a:custGeom>
                          <a:rect b="b" l="l" r="r" t="t"/>
                          <a:pathLst>
                            <a:path extrusionOk="0" fill="none" h="509" w="7549">
                              <a:moveTo>
                                <a:pt x="0" y="508"/>
                              </a:moveTo>
                              <a:lnTo>
                                <a:pt x="7549"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6"/>
                        <p:cNvSpPr/>
                        <p:nvPr/>
                      </p:nvSpPr>
                      <p:spPr>
                        <a:xfrm>
                          <a:off x="5352947" y="3497261"/>
                          <a:ext cx="78406" cy="136536"/>
                        </a:xfrm>
                        <a:custGeom>
                          <a:rect b="b" l="l" r="r" t="t"/>
                          <a:pathLst>
                            <a:path extrusionOk="0" fill="none" h="17360" w="9969">
                              <a:moveTo>
                                <a:pt x="9969" y="17359"/>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6"/>
                        <p:cNvSpPr/>
                        <p:nvPr/>
                      </p:nvSpPr>
                      <p:spPr>
                        <a:xfrm>
                          <a:off x="4917296" y="3466721"/>
                          <a:ext cx="40733" cy="122356"/>
                        </a:xfrm>
                        <a:custGeom>
                          <a:rect b="b" l="l" r="r" t="t"/>
                          <a:pathLst>
                            <a:path extrusionOk="0" fill="none" h="15557" w="5179">
                              <a:moveTo>
                                <a:pt x="1" y="15557"/>
                              </a:moveTo>
                              <a:lnTo>
                                <a:pt x="5178"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6"/>
                        <p:cNvSpPr/>
                        <p:nvPr/>
                      </p:nvSpPr>
                      <p:spPr>
                        <a:xfrm>
                          <a:off x="5060203" y="3408017"/>
                          <a:ext cx="111416" cy="19513"/>
                        </a:xfrm>
                        <a:custGeom>
                          <a:rect b="b" l="l" r="r" t="t"/>
                          <a:pathLst>
                            <a:path extrusionOk="0" fill="none" h="2481" w="14166">
                              <a:moveTo>
                                <a:pt x="0" y="0"/>
                              </a:moveTo>
                              <a:lnTo>
                                <a:pt x="14165" y="248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6"/>
                        <p:cNvSpPr/>
                        <p:nvPr/>
                      </p:nvSpPr>
                      <p:spPr>
                        <a:xfrm>
                          <a:off x="5127371" y="3620749"/>
                          <a:ext cx="79358" cy="42636"/>
                        </a:xfrm>
                        <a:custGeom>
                          <a:rect b="b" l="l" r="r" t="t"/>
                          <a:pathLst>
                            <a:path extrusionOk="0" fill="none" h="5421" w="10090">
                              <a:moveTo>
                                <a:pt x="0" y="5420"/>
                              </a:moveTo>
                              <a:lnTo>
                                <a:pt x="1008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76"/>
                        <p:cNvGrpSpPr/>
                        <p:nvPr/>
                      </p:nvGrpSpPr>
                      <p:grpSpPr>
                        <a:xfrm>
                          <a:off x="4579164" y="3203653"/>
                          <a:ext cx="1244833" cy="1020397"/>
                          <a:chOff x="4579164" y="3203653"/>
                          <a:chExt cx="1244833" cy="1020397"/>
                        </a:xfrm>
                      </p:grpSpPr>
                      <p:sp>
                        <p:nvSpPr>
                          <p:cNvPr id="1258" name="Google Shape;1258;p76"/>
                          <p:cNvSpPr/>
                          <p:nvPr/>
                        </p:nvSpPr>
                        <p:spPr>
                          <a:xfrm>
                            <a:off x="4949551" y="3708185"/>
                            <a:ext cx="37972" cy="3815"/>
                          </a:xfrm>
                          <a:custGeom>
                            <a:rect b="b" l="l" r="r" t="t"/>
                            <a:pathLst>
                              <a:path extrusionOk="0" fill="none" h="485" w="4828">
                                <a:moveTo>
                                  <a:pt x="0" y="1"/>
                                </a:moveTo>
                                <a:lnTo>
                                  <a:pt x="4827" y="48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76"/>
                          <p:cNvGrpSpPr/>
                          <p:nvPr/>
                        </p:nvGrpSpPr>
                        <p:grpSpPr>
                          <a:xfrm>
                            <a:off x="4579164" y="3203653"/>
                            <a:ext cx="1244833" cy="1020397"/>
                            <a:chOff x="4579164" y="3203653"/>
                            <a:chExt cx="1244833" cy="1020397"/>
                          </a:xfrm>
                        </p:grpSpPr>
                        <p:sp>
                          <p:nvSpPr>
                            <p:cNvPr id="1260" name="Google Shape;1260;p76"/>
                            <p:cNvSpPr/>
                            <p:nvPr/>
                          </p:nvSpPr>
                          <p:spPr>
                            <a:xfrm>
                              <a:off x="4953357" y="3586309"/>
                              <a:ext cx="147288" cy="121884"/>
                            </a:xfrm>
                            <a:custGeom>
                              <a:rect b="b" l="l" r="r" t="t"/>
                              <a:pathLst>
                                <a:path extrusionOk="0" fill="none" h="15497" w="18727">
                                  <a:moveTo>
                                    <a:pt x="18726" y="1"/>
                                  </a:moveTo>
                                  <a:lnTo>
                                    <a:pt x="0" y="1549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6"/>
                            <p:cNvSpPr/>
                            <p:nvPr/>
                          </p:nvSpPr>
                          <p:spPr>
                            <a:xfrm>
                              <a:off x="4987515" y="3592876"/>
                              <a:ext cx="113130" cy="119123"/>
                            </a:xfrm>
                            <a:custGeom>
                              <a:rect b="b" l="l" r="r" t="t"/>
                              <a:pathLst>
                                <a:path extrusionOk="0" fill="none" h="15146" w="14384">
                                  <a:moveTo>
                                    <a:pt x="0" y="15146"/>
                                  </a:moveTo>
                                  <a:lnTo>
                                    <a:pt x="14383"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4913395" y="3708185"/>
                              <a:ext cx="39970" cy="45389"/>
                            </a:xfrm>
                            <a:custGeom>
                              <a:rect b="b" l="l" r="r" t="t"/>
                              <a:pathLst>
                                <a:path extrusionOk="0" fill="none" h="5771" w="5082">
                                  <a:moveTo>
                                    <a:pt x="1" y="5771"/>
                                  </a:moveTo>
                                  <a:lnTo>
                                    <a:pt x="508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6"/>
                            <p:cNvSpPr/>
                            <p:nvPr/>
                          </p:nvSpPr>
                          <p:spPr>
                            <a:xfrm>
                              <a:off x="4888943" y="3704378"/>
                              <a:ext cx="60616" cy="26080"/>
                            </a:xfrm>
                            <a:custGeom>
                              <a:rect b="b" l="l" r="r" t="t"/>
                              <a:pathLst>
                                <a:path extrusionOk="0" fill="none" h="3316" w="7707">
                                  <a:moveTo>
                                    <a:pt x="1" y="3315"/>
                                  </a:moveTo>
                                  <a:lnTo>
                                    <a:pt x="7706"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6"/>
                            <p:cNvSpPr/>
                            <p:nvPr/>
                          </p:nvSpPr>
                          <p:spPr>
                            <a:xfrm>
                              <a:off x="4917296" y="3589069"/>
                              <a:ext cx="32262" cy="119123"/>
                            </a:xfrm>
                            <a:custGeom>
                              <a:rect b="b" l="l" r="r" t="t"/>
                              <a:pathLst>
                                <a:path extrusionOk="0" fill="none" h="15146" w="4102">
                                  <a:moveTo>
                                    <a:pt x="1" y="1"/>
                                  </a:moveTo>
                                  <a:lnTo>
                                    <a:pt x="4101" y="1514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6"/>
                            <p:cNvSpPr/>
                            <p:nvPr/>
                          </p:nvSpPr>
                          <p:spPr>
                            <a:xfrm>
                              <a:off x="4949551" y="3708185"/>
                              <a:ext cx="22840" cy="72885"/>
                            </a:xfrm>
                            <a:custGeom>
                              <a:rect b="b" l="l" r="r" t="t"/>
                              <a:pathLst>
                                <a:path extrusionOk="0" fill="none" h="9267" w="2904">
                                  <a:moveTo>
                                    <a:pt x="0" y="1"/>
                                  </a:moveTo>
                                  <a:lnTo>
                                    <a:pt x="2904" y="926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6"/>
                            <p:cNvSpPr/>
                            <p:nvPr/>
                          </p:nvSpPr>
                          <p:spPr>
                            <a:xfrm>
                              <a:off x="4912066" y="3752237"/>
                              <a:ext cx="60325" cy="28833"/>
                            </a:xfrm>
                            <a:custGeom>
                              <a:rect b="b" l="l" r="r" t="t"/>
                              <a:pathLst>
                                <a:path extrusionOk="0" fill="none" h="3666" w="7670">
                                  <a:moveTo>
                                    <a:pt x="0" y="1"/>
                                  </a:moveTo>
                                  <a:lnTo>
                                    <a:pt x="7670" y="366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76"/>
                            <p:cNvGrpSpPr/>
                            <p:nvPr/>
                          </p:nvGrpSpPr>
                          <p:grpSpPr>
                            <a:xfrm>
                              <a:off x="4579164" y="3203653"/>
                              <a:ext cx="1244833" cy="1020397"/>
                              <a:chOff x="4579164" y="3203653"/>
                              <a:chExt cx="1244833" cy="1020397"/>
                            </a:xfrm>
                          </p:grpSpPr>
                          <p:sp>
                            <p:nvSpPr>
                              <p:cNvPr id="1268" name="Google Shape;1268;p76"/>
                              <p:cNvSpPr/>
                              <p:nvPr/>
                            </p:nvSpPr>
                            <p:spPr>
                              <a:xfrm>
                                <a:off x="4590301" y="3738347"/>
                                <a:ext cx="92956" cy="91722"/>
                              </a:xfrm>
                              <a:custGeom>
                                <a:rect b="b" l="l" r="r" t="t"/>
                                <a:pathLst>
                                  <a:path extrusionOk="0" fill="none" h="11662" w="11819">
                                    <a:moveTo>
                                      <a:pt x="0" y="0"/>
                                    </a:moveTo>
                                    <a:lnTo>
                                      <a:pt x="11819" y="1166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6"/>
                              <p:cNvSpPr/>
                              <p:nvPr/>
                            </p:nvSpPr>
                            <p:spPr>
                              <a:xfrm>
                                <a:off x="4683250" y="3652241"/>
                                <a:ext cx="33591" cy="177828"/>
                              </a:xfrm>
                              <a:custGeom>
                                <a:rect b="b" l="l" r="r" t="t"/>
                                <a:pathLst>
                                  <a:path extrusionOk="0" fill="none" h="22610" w="4271">
                                    <a:moveTo>
                                      <a:pt x="1" y="22610"/>
                                    </a:moveTo>
                                    <a:lnTo>
                                      <a:pt x="427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6"/>
                              <p:cNvSpPr/>
                              <p:nvPr/>
                            </p:nvSpPr>
                            <p:spPr>
                              <a:xfrm>
                                <a:off x="4716833" y="3652241"/>
                                <a:ext cx="70982" cy="207707"/>
                              </a:xfrm>
                              <a:custGeom>
                                <a:rect b="b" l="l" r="r" t="t"/>
                                <a:pathLst>
                                  <a:path extrusionOk="0" fill="none" h="26409" w="9025">
                                    <a:moveTo>
                                      <a:pt x="1" y="1"/>
                                    </a:moveTo>
                                    <a:lnTo>
                                      <a:pt x="9025" y="2640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4813117" y="3694578"/>
                                <a:ext cx="44154" cy="139297"/>
                              </a:xfrm>
                              <a:custGeom>
                                <a:rect b="b" l="l" r="r" t="t"/>
                                <a:pathLst>
                                  <a:path extrusionOk="0" fill="none" h="17711" w="5614">
                                    <a:moveTo>
                                      <a:pt x="5614" y="17711"/>
                                    </a:moveTo>
                                    <a:lnTo>
                                      <a:pt x="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4787807" y="3694578"/>
                                <a:ext cx="25317" cy="165369"/>
                              </a:xfrm>
                              <a:custGeom>
                                <a:rect b="b" l="l" r="r" t="t"/>
                                <a:pathLst>
                                  <a:path extrusionOk="0" fill="none" h="21026" w="3219">
                                    <a:moveTo>
                                      <a:pt x="3219" y="1"/>
                                    </a:moveTo>
                                    <a:lnTo>
                                      <a:pt x="1" y="2102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4683250" y="3830061"/>
                                <a:ext cx="106374" cy="25223"/>
                              </a:xfrm>
                              <a:custGeom>
                                <a:rect b="b" l="l" r="r" t="t"/>
                                <a:pathLst>
                                  <a:path extrusionOk="0" fill="none" h="3207" w="13525">
                                    <a:moveTo>
                                      <a:pt x="1" y="1"/>
                                    </a:moveTo>
                                    <a:lnTo>
                                      <a:pt x="13525" y="320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6"/>
                              <p:cNvSpPr/>
                              <p:nvPr/>
                            </p:nvSpPr>
                            <p:spPr>
                              <a:xfrm>
                                <a:off x="4670980" y="3830061"/>
                                <a:ext cx="12277" cy="79263"/>
                              </a:xfrm>
                              <a:custGeom>
                                <a:rect b="b" l="l" r="r" t="t"/>
                                <a:pathLst>
                                  <a:path extrusionOk="0" fill="none" h="10078" w="1561">
                                    <a:moveTo>
                                      <a:pt x="1561" y="1"/>
                                    </a:moveTo>
                                    <a:lnTo>
                                      <a:pt x="0" y="1007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6"/>
                              <p:cNvSpPr/>
                              <p:nvPr/>
                            </p:nvSpPr>
                            <p:spPr>
                              <a:xfrm>
                                <a:off x="4583828" y="3830061"/>
                                <a:ext cx="99429" cy="34543"/>
                              </a:xfrm>
                              <a:custGeom>
                                <a:rect b="b" l="l" r="r" t="t"/>
                                <a:pathLst>
                                  <a:path extrusionOk="0" fill="none" h="4392" w="12642">
                                    <a:moveTo>
                                      <a:pt x="0" y="4392"/>
                                    </a:moveTo>
                                    <a:lnTo>
                                      <a:pt x="12642"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6"/>
                              <p:cNvSpPr/>
                              <p:nvPr/>
                            </p:nvSpPr>
                            <p:spPr>
                              <a:xfrm>
                                <a:off x="4683250" y="3830061"/>
                                <a:ext cx="50336" cy="117983"/>
                              </a:xfrm>
                              <a:custGeom>
                                <a:rect b="b" l="l" r="r" t="t"/>
                                <a:pathLst>
                                  <a:path extrusionOk="0" fill="none" h="15001" w="6400">
                                    <a:moveTo>
                                      <a:pt x="1" y="1"/>
                                    </a:moveTo>
                                    <a:lnTo>
                                      <a:pt x="6400" y="1500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6"/>
                              <p:cNvSpPr/>
                              <p:nvPr/>
                            </p:nvSpPr>
                            <p:spPr>
                              <a:xfrm>
                                <a:off x="4733578" y="3855276"/>
                                <a:ext cx="56046" cy="92768"/>
                              </a:xfrm>
                              <a:custGeom>
                                <a:rect b="b" l="l" r="r" t="t"/>
                                <a:pathLst>
                                  <a:path extrusionOk="0" fill="none" h="11795" w="7126">
                                    <a:moveTo>
                                      <a:pt x="1" y="11795"/>
                                    </a:moveTo>
                                    <a:lnTo>
                                      <a:pt x="7126"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6"/>
                              <p:cNvSpPr/>
                              <p:nvPr/>
                            </p:nvSpPr>
                            <p:spPr>
                              <a:xfrm>
                                <a:off x="4888943" y="3730450"/>
                                <a:ext cx="34928" cy="89252"/>
                              </a:xfrm>
                              <a:custGeom>
                                <a:rect b="b" l="l" r="r" t="t"/>
                                <a:pathLst>
                                  <a:path extrusionOk="0" fill="none" h="11348" w="4441">
                                    <a:moveTo>
                                      <a:pt x="4440" y="11347"/>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6"/>
                              <p:cNvSpPr/>
                              <p:nvPr/>
                            </p:nvSpPr>
                            <p:spPr>
                              <a:xfrm>
                                <a:off x="4590301" y="3667468"/>
                                <a:ext cx="49762" cy="70887"/>
                              </a:xfrm>
                              <a:custGeom>
                                <a:rect b="b" l="l" r="r" t="t"/>
                                <a:pathLst>
                                  <a:path extrusionOk="0" fill="none" h="9013" w="6327">
                                    <a:moveTo>
                                      <a:pt x="0" y="9012"/>
                                    </a:moveTo>
                                    <a:lnTo>
                                      <a:pt x="632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6"/>
                              <p:cNvSpPr/>
                              <p:nvPr/>
                            </p:nvSpPr>
                            <p:spPr>
                              <a:xfrm>
                                <a:off x="4640338" y="3648536"/>
                                <a:ext cx="80593" cy="20268"/>
                              </a:xfrm>
                              <a:custGeom>
                                <a:rect b="b" l="l" r="r" t="t"/>
                                <a:pathLst>
                                  <a:path extrusionOk="0" fill="none" h="2577" w="10247">
                                    <a:moveTo>
                                      <a:pt x="1" y="2577"/>
                                    </a:moveTo>
                                    <a:lnTo>
                                      <a:pt x="1024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76"/>
                              <p:cNvGrpSpPr/>
                              <p:nvPr/>
                            </p:nvGrpSpPr>
                            <p:grpSpPr>
                              <a:xfrm>
                                <a:off x="4579164" y="3203653"/>
                                <a:ext cx="1244833" cy="1020397"/>
                                <a:chOff x="4579164" y="3203653"/>
                                <a:chExt cx="1244833" cy="1020397"/>
                              </a:xfrm>
                            </p:grpSpPr>
                            <p:sp>
                              <p:nvSpPr>
                                <p:cNvPr id="1282" name="Google Shape;1282;p76"/>
                                <p:cNvSpPr/>
                                <p:nvPr/>
                              </p:nvSpPr>
                              <p:spPr>
                                <a:xfrm>
                                  <a:off x="4753083" y="3966015"/>
                                  <a:ext cx="92964" cy="53765"/>
                                </a:xfrm>
                                <a:custGeom>
                                  <a:rect b="b" l="l" r="r" t="t"/>
                                  <a:pathLst>
                                    <a:path extrusionOk="0" fill="none" h="6836" w="11820">
                                      <a:moveTo>
                                        <a:pt x="1" y="6836"/>
                                      </a:moveTo>
                                      <a:lnTo>
                                        <a:pt x="1181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6"/>
                                <p:cNvSpPr/>
                                <p:nvPr/>
                              </p:nvSpPr>
                              <p:spPr>
                                <a:xfrm>
                                  <a:off x="4846040" y="3952794"/>
                                  <a:ext cx="103519" cy="13135"/>
                                </a:xfrm>
                                <a:custGeom>
                                  <a:rect b="b" l="l" r="r" t="t"/>
                                  <a:pathLst>
                                    <a:path extrusionOk="0" fill="none" h="1670" w="13162">
                                      <a:moveTo>
                                        <a:pt x="13161" y="0"/>
                                      </a:moveTo>
                                      <a:lnTo>
                                        <a:pt x="0" y="167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6"/>
                                <p:cNvSpPr/>
                                <p:nvPr/>
                              </p:nvSpPr>
                              <p:spPr>
                                <a:xfrm>
                                  <a:off x="4846040" y="3962216"/>
                                  <a:ext cx="64800" cy="128066"/>
                                </a:xfrm>
                                <a:custGeom>
                                  <a:rect b="b" l="l" r="r" t="t"/>
                                  <a:pathLst>
                                    <a:path extrusionOk="0" fill="none" h="16283" w="8239">
                                      <a:moveTo>
                                        <a:pt x="0" y="0"/>
                                      </a:moveTo>
                                      <a:lnTo>
                                        <a:pt x="8238" y="1628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6"/>
                                <p:cNvSpPr/>
                                <p:nvPr/>
                              </p:nvSpPr>
                              <p:spPr>
                                <a:xfrm>
                                  <a:off x="4842233" y="3962216"/>
                                  <a:ext cx="3815" cy="164787"/>
                                </a:xfrm>
                                <a:custGeom>
                                  <a:rect b="b" l="l" r="r" t="t"/>
                                  <a:pathLst>
                                    <a:path extrusionOk="0" fill="none" h="20952" w="485">
                                      <a:moveTo>
                                        <a:pt x="0" y="20952"/>
                                      </a:moveTo>
                                      <a:lnTo>
                                        <a:pt x="484"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6"/>
                                <p:cNvSpPr/>
                                <p:nvPr/>
                              </p:nvSpPr>
                              <p:spPr>
                                <a:xfrm>
                                  <a:off x="4842233" y="4123189"/>
                                  <a:ext cx="37587" cy="53002"/>
                                </a:xfrm>
                                <a:custGeom>
                                  <a:rect b="b" l="l" r="r" t="t"/>
                                  <a:pathLst>
                                    <a:path extrusionOk="0" fill="none" h="6739" w="4779">
                                      <a:moveTo>
                                        <a:pt x="4779" y="6739"/>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6"/>
                                <p:cNvSpPr/>
                                <p:nvPr/>
                              </p:nvSpPr>
                              <p:spPr>
                                <a:xfrm>
                                  <a:off x="4770779" y="4118525"/>
                                  <a:ext cx="71461" cy="4672"/>
                                </a:xfrm>
                                <a:custGeom>
                                  <a:rect b="b" l="l" r="r" t="t"/>
                                  <a:pathLst>
                                    <a:path extrusionOk="0" fill="none" h="594" w="9086">
                                      <a:moveTo>
                                        <a:pt x="9085" y="594"/>
                                      </a:moveTo>
                                      <a:lnTo>
                                        <a:pt x="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6"/>
                                <p:cNvSpPr/>
                                <p:nvPr/>
                              </p:nvSpPr>
                              <p:spPr>
                                <a:xfrm>
                                  <a:off x="4842233" y="4090274"/>
                                  <a:ext cx="68606" cy="32923"/>
                                </a:xfrm>
                                <a:custGeom>
                                  <a:rect b="b" l="l" r="r" t="t"/>
                                  <a:pathLst>
                                    <a:path extrusionOk="0" fill="none" h="4186" w="8723">
                                      <a:moveTo>
                                        <a:pt x="0" y="4186"/>
                                      </a:moveTo>
                                      <a:lnTo>
                                        <a:pt x="8722"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76"/>
                                <p:cNvGrpSpPr/>
                                <p:nvPr/>
                              </p:nvGrpSpPr>
                              <p:grpSpPr>
                                <a:xfrm>
                                  <a:off x="4579164" y="3203653"/>
                                  <a:ext cx="1244833" cy="1020397"/>
                                  <a:chOff x="4579164" y="3203653"/>
                                  <a:chExt cx="1244833" cy="1020397"/>
                                </a:xfrm>
                              </p:grpSpPr>
                              <p:sp>
                                <p:nvSpPr>
                                  <p:cNvPr id="1290" name="Google Shape;1290;p76"/>
                                  <p:cNvSpPr/>
                                  <p:nvPr/>
                                </p:nvSpPr>
                                <p:spPr>
                                  <a:xfrm>
                                    <a:off x="4788476" y="3855276"/>
                                    <a:ext cx="57572" cy="110747"/>
                                  </a:xfrm>
                                  <a:custGeom>
                                    <a:rect b="b" l="l" r="r" t="t"/>
                                    <a:pathLst>
                                      <a:path extrusionOk="0" fill="none" h="14081" w="7320">
                                        <a:moveTo>
                                          <a:pt x="7319" y="14081"/>
                                        </a:moveTo>
                                        <a:lnTo>
                                          <a:pt x="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6"/>
                                  <p:cNvSpPr/>
                                  <p:nvPr/>
                                </p:nvSpPr>
                                <p:spPr>
                                  <a:xfrm>
                                    <a:off x="4846040" y="3833867"/>
                                    <a:ext cx="11231" cy="132156"/>
                                  </a:xfrm>
                                  <a:custGeom>
                                    <a:rect b="b" l="l" r="r" t="t"/>
                                    <a:pathLst>
                                      <a:path extrusionOk="0" fill="none" h="16803" w="1428">
                                        <a:moveTo>
                                          <a:pt x="0" y="16803"/>
                                        </a:moveTo>
                                        <a:lnTo>
                                          <a:pt x="1428"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6"/>
                                  <p:cNvSpPr/>
                                  <p:nvPr/>
                                </p:nvSpPr>
                                <p:spPr>
                                  <a:xfrm>
                                    <a:off x="4761554" y="3854796"/>
                                    <a:ext cx="26261" cy="164984"/>
                                  </a:xfrm>
                                  <a:custGeom>
                                    <a:rect b="b" l="l" r="r" t="t"/>
                                    <a:pathLst>
                                      <a:path extrusionOk="0" fill="none" h="20977" w="3339">
                                        <a:moveTo>
                                          <a:pt x="0" y="20977"/>
                                        </a:moveTo>
                                        <a:lnTo>
                                          <a:pt x="333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6"/>
                                  <p:cNvSpPr/>
                                  <p:nvPr/>
                                </p:nvSpPr>
                                <p:spPr>
                                  <a:xfrm>
                                    <a:off x="4846991" y="3818263"/>
                                    <a:ext cx="74025" cy="146242"/>
                                  </a:xfrm>
                                  <a:custGeom>
                                    <a:rect b="b" l="l" r="r" t="t"/>
                                    <a:pathLst>
                                      <a:path extrusionOk="0" fill="none" h="18594" w="9412">
                                        <a:moveTo>
                                          <a:pt x="0" y="18593"/>
                                        </a:moveTo>
                                        <a:lnTo>
                                          <a:pt x="941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6"/>
                                  <p:cNvSpPr/>
                                  <p:nvPr/>
                                </p:nvSpPr>
                                <p:spPr>
                                  <a:xfrm>
                                    <a:off x="4927191" y="3823305"/>
                                    <a:ext cx="22368" cy="129497"/>
                                  </a:xfrm>
                                  <a:custGeom>
                                    <a:rect b="b" l="l" r="r" t="t"/>
                                    <a:pathLst>
                                      <a:path extrusionOk="0" fill="none" h="16465" w="2844">
                                        <a:moveTo>
                                          <a:pt x="1" y="1"/>
                                        </a:moveTo>
                                        <a:lnTo>
                                          <a:pt x="2843" y="1646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5" name="Google Shape;1295;p76"/>
                                  <p:cNvGrpSpPr/>
                                  <p:nvPr/>
                                </p:nvGrpSpPr>
                                <p:grpSpPr>
                                  <a:xfrm>
                                    <a:off x="4579164" y="3203653"/>
                                    <a:ext cx="1244833" cy="1020397"/>
                                    <a:chOff x="4579164" y="3203653"/>
                                    <a:chExt cx="1244833" cy="1020397"/>
                                  </a:xfrm>
                                </p:grpSpPr>
                                <p:sp>
                                  <p:nvSpPr>
                                    <p:cNvPr id="1296" name="Google Shape;1296;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p:nvPr/>
                                  </p:nvSpPr>
                                  <p:spPr>
                                    <a:xfrm>
                                      <a:off x="4972383" y="3756043"/>
                                      <a:ext cx="25412" cy="25026"/>
                                    </a:xfrm>
                                    <a:custGeom>
                                      <a:rect b="b" l="l" r="r" t="t"/>
                                      <a:pathLst>
                                        <a:path extrusionOk="0" fill="none" h="3182" w="3231">
                                          <a:moveTo>
                                            <a:pt x="1" y="3182"/>
                                          </a:moveTo>
                                          <a:lnTo>
                                            <a:pt x="3231"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300" name="Google Shape;1300;p76"/>
                            <p:cNvSpPr/>
                            <p:nvPr/>
                          </p:nvSpPr>
                          <p:spPr>
                            <a:xfrm>
                              <a:off x="4890375" y="3688019"/>
                              <a:ext cx="5144" cy="43769"/>
                            </a:xfrm>
                            <a:custGeom>
                              <a:rect b="b" l="l" r="r" t="t"/>
                              <a:pathLst>
                                <a:path extrusionOk="0" fill="none" h="5565" w="654">
                                  <a:moveTo>
                                    <a:pt x="653" y="0"/>
                                  </a:moveTo>
                                  <a:lnTo>
                                    <a:pt x="0" y="556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p:nvPr/>
                          </p:nvSpPr>
                          <p:spPr>
                            <a:xfrm>
                              <a:off x="4899317" y="3688019"/>
                              <a:ext cx="54048" cy="20174"/>
                            </a:xfrm>
                            <a:custGeom>
                              <a:rect b="b" l="l" r="r" t="t"/>
                              <a:pathLst>
                                <a:path extrusionOk="0" fill="none" h="2565" w="6872">
                                  <a:moveTo>
                                    <a:pt x="0" y="0"/>
                                  </a:moveTo>
                                  <a:lnTo>
                                    <a:pt x="6871" y="256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6"/>
                            <p:cNvSpPr/>
                            <p:nvPr/>
                          </p:nvSpPr>
                          <p:spPr>
                            <a:xfrm>
                              <a:off x="4862690" y="3700571"/>
                              <a:ext cx="27693" cy="31216"/>
                            </a:xfrm>
                            <a:custGeom>
                              <a:rect b="b" l="l" r="r" t="t"/>
                              <a:pathLst>
                                <a:path extrusionOk="0" fill="none" h="3969" w="3521">
                                  <a:moveTo>
                                    <a:pt x="0" y="1"/>
                                  </a:moveTo>
                                  <a:lnTo>
                                    <a:pt x="3520" y="396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3" name="Google Shape;1303;p76"/>
                        <p:cNvSpPr/>
                        <p:nvPr/>
                      </p:nvSpPr>
                      <p:spPr>
                        <a:xfrm>
                          <a:off x="4953924" y="3297081"/>
                          <a:ext cx="146053" cy="168122"/>
                        </a:xfrm>
                        <a:custGeom>
                          <a:rect b="b" l="l" r="r" t="t"/>
                          <a:pathLst>
                            <a:path extrusionOk="0" fill="none" h="21376" w="18570">
                              <a:moveTo>
                                <a:pt x="1" y="21376"/>
                              </a:moveTo>
                              <a:lnTo>
                                <a:pt x="1856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1304" name="Google Shape;1304;p76"/>
              <p:cNvGrpSpPr/>
              <p:nvPr/>
            </p:nvGrpSpPr>
            <p:grpSpPr>
              <a:xfrm>
                <a:off x="4595437" y="3598775"/>
                <a:ext cx="37776" cy="32451"/>
                <a:chOff x="4595437" y="3598775"/>
                <a:chExt cx="37776" cy="32451"/>
              </a:xfrm>
            </p:grpSpPr>
            <p:sp>
              <p:nvSpPr>
                <p:cNvPr id="1305" name="Google Shape;1305;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76"/>
              <p:cNvGrpSpPr/>
              <p:nvPr/>
            </p:nvGrpSpPr>
            <p:grpSpPr>
              <a:xfrm>
                <a:off x="4641864" y="3524443"/>
                <a:ext cx="37776" cy="32380"/>
                <a:chOff x="4641864" y="3524443"/>
                <a:chExt cx="37776" cy="32380"/>
              </a:xfrm>
            </p:grpSpPr>
            <p:sp>
              <p:nvSpPr>
                <p:cNvPr id="1308" name="Google Shape;1308;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76"/>
              <p:cNvGrpSpPr/>
              <p:nvPr/>
            </p:nvGrpSpPr>
            <p:grpSpPr>
              <a:xfrm>
                <a:off x="4648431" y="3893901"/>
                <a:ext cx="37776" cy="32357"/>
                <a:chOff x="4648431" y="3893901"/>
                <a:chExt cx="37776" cy="32357"/>
              </a:xfrm>
            </p:grpSpPr>
            <p:sp>
              <p:nvSpPr>
                <p:cNvPr id="1311" name="Google Shape;1311;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76"/>
              <p:cNvGrpSpPr/>
              <p:nvPr/>
            </p:nvGrpSpPr>
            <p:grpSpPr>
              <a:xfrm>
                <a:off x="4567752" y="3722908"/>
                <a:ext cx="37870" cy="32380"/>
                <a:chOff x="4567752" y="3722908"/>
                <a:chExt cx="37870" cy="32380"/>
              </a:xfrm>
            </p:grpSpPr>
            <p:sp>
              <p:nvSpPr>
                <p:cNvPr id="1314" name="Google Shape;1314;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76"/>
              <p:cNvGrpSpPr/>
              <p:nvPr/>
            </p:nvGrpSpPr>
            <p:grpSpPr>
              <a:xfrm>
                <a:off x="4617506" y="3652052"/>
                <a:ext cx="37783" cy="32357"/>
                <a:chOff x="4617506" y="3652052"/>
                <a:chExt cx="37783" cy="32357"/>
              </a:xfrm>
            </p:grpSpPr>
            <p:sp>
              <p:nvSpPr>
                <p:cNvPr id="1317" name="Google Shape;1317;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6"/>
              <p:cNvGrpSpPr/>
              <p:nvPr/>
            </p:nvGrpSpPr>
            <p:grpSpPr>
              <a:xfrm>
                <a:off x="4739005" y="3554149"/>
                <a:ext cx="37870" cy="32357"/>
                <a:chOff x="4739005" y="3554149"/>
                <a:chExt cx="37870" cy="32357"/>
              </a:xfrm>
            </p:grpSpPr>
            <p:sp>
              <p:nvSpPr>
                <p:cNvPr id="1320" name="Google Shape;1320;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76"/>
              <p:cNvGrpSpPr/>
              <p:nvPr/>
            </p:nvGrpSpPr>
            <p:grpSpPr>
              <a:xfrm>
                <a:off x="4806557" y="3630258"/>
                <a:ext cx="37776" cy="32364"/>
                <a:chOff x="4806557" y="3630258"/>
                <a:chExt cx="37776" cy="32364"/>
              </a:xfrm>
            </p:grpSpPr>
            <p:sp>
              <p:nvSpPr>
                <p:cNvPr id="1323" name="Google Shape;1323;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76"/>
              <p:cNvGrpSpPr/>
              <p:nvPr/>
            </p:nvGrpSpPr>
            <p:grpSpPr>
              <a:xfrm>
                <a:off x="4737007" y="4004357"/>
                <a:ext cx="37870" cy="32357"/>
                <a:chOff x="4737007" y="4004357"/>
                <a:chExt cx="37870" cy="32357"/>
              </a:xfrm>
            </p:grpSpPr>
            <p:sp>
              <p:nvSpPr>
                <p:cNvPr id="1326" name="Google Shape;1326;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76"/>
              <p:cNvGrpSpPr/>
              <p:nvPr/>
            </p:nvGrpSpPr>
            <p:grpSpPr>
              <a:xfrm>
                <a:off x="4773634" y="4208627"/>
                <a:ext cx="37776" cy="32357"/>
                <a:chOff x="4773634" y="4208627"/>
                <a:chExt cx="37776" cy="32357"/>
              </a:xfrm>
            </p:grpSpPr>
            <p:sp>
              <p:nvSpPr>
                <p:cNvPr id="1329" name="Google Shape;1329;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76"/>
              <p:cNvGrpSpPr/>
              <p:nvPr/>
            </p:nvGrpSpPr>
            <p:grpSpPr>
              <a:xfrm>
                <a:off x="4888282" y="4074764"/>
                <a:ext cx="37776" cy="32451"/>
                <a:chOff x="4888282" y="4074764"/>
                <a:chExt cx="37776" cy="32451"/>
              </a:xfrm>
            </p:grpSpPr>
            <p:sp>
              <p:nvSpPr>
                <p:cNvPr id="1332" name="Google Shape;1332;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6"/>
              <p:cNvGrpSpPr/>
              <p:nvPr/>
            </p:nvGrpSpPr>
            <p:grpSpPr>
              <a:xfrm>
                <a:off x="4901315" y="3804271"/>
                <a:ext cx="37776" cy="32364"/>
                <a:chOff x="4901315" y="3804271"/>
                <a:chExt cx="37776" cy="32364"/>
              </a:xfrm>
            </p:grpSpPr>
            <p:sp>
              <p:nvSpPr>
                <p:cNvPr id="1335" name="Google Shape;1335;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76"/>
              <p:cNvGrpSpPr/>
              <p:nvPr/>
            </p:nvGrpSpPr>
            <p:grpSpPr>
              <a:xfrm>
                <a:off x="4866394" y="3715035"/>
                <a:ext cx="37846" cy="32357"/>
                <a:chOff x="4866394" y="3715035"/>
                <a:chExt cx="37846" cy="32357"/>
              </a:xfrm>
            </p:grpSpPr>
            <p:sp>
              <p:nvSpPr>
                <p:cNvPr id="1338" name="Google Shape;1338;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76"/>
              <p:cNvGrpSpPr/>
              <p:nvPr/>
            </p:nvGrpSpPr>
            <p:grpSpPr>
              <a:xfrm>
                <a:off x="4979233" y="3839798"/>
                <a:ext cx="37878" cy="32420"/>
                <a:chOff x="4979233" y="3839798"/>
                <a:chExt cx="37878" cy="32420"/>
              </a:xfrm>
            </p:grpSpPr>
            <p:sp>
              <p:nvSpPr>
                <p:cNvPr id="1341" name="Google Shape;1341;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76"/>
              <p:cNvGrpSpPr/>
              <p:nvPr/>
            </p:nvGrpSpPr>
            <p:grpSpPr>
              <a:xfrm>
                <a:off x="4790662" y="3679147"/>
                <a:ext cx="37783" cy="32380"/>
                <a:chOff x="4790662" y="3679147"/>
                <a:chExt cx="37783" cy="32380"/>
              </a:xfrm>
            </p:grpSpPr>
            <p:sp>
              <p:nvSpPr>
                <p:cNvPr id="1344" name="Google Shape;1344;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76"/>
              <p:cNvGrpSpPr/>
              <p:nvPr/>
            </p:nvGrpSpPr>
            <p:grpSpPr>
              <a:xfrm>
                <a:off x="4857263" y="3557861"/>
                <a:ext cx="37776" cy="32357"/>
                <a:chOff x="4857263" y="3557861"/>
                <a:chExt cx="37776" cy="32357"/>
              </a:xfrm>
            </p:grpSpPr>
            <p:sp>
              <p:nvSpPr>
                <p:cNvPr id="1347" name="Google Shape;1347;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76"/>
              <p:cNvGrpSpPr/>
              <p:nvPr/>
            </p:nvGrpSpPr>
            <p:grpSpPr>
              <a:xfrm>
                <a:off x="4883902" y="3648033"/>
                <a:ext cx="37783" cy="32380"/>
                <a:chOff x="4883902" y="3648033"/>
                <a:chExt cx="37783" cy="32380"/>
              </a:xfrm>
            </p:grpSpPr>
            <p:sp>
              <p:nvSpPr>
                <p:cNvPr id="1350" name="Google Shape;1350;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76"/>
              <p:cNvGrpSpPr/>
              <p:nvPr/>
            </p:nvGrpSpPr>
            <p:grpSpPr>
              <a:xfrm>
                <a:off x="4907780" y="3347220"/>
                <a:ext cx="37878" cy="32357"/>
                <a:chOff x="4907780" y="3347220"/>
                <a:chExt cx="37878" cy="32357"/>
              </a:xfrm>
            </p:grpSpPr>
            <p:sp>
              <p:nvSpPr>
                <p:cNvPr id="1353" name="Google Shape;1353;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76"/>
              <p:cNvGrpSpPr/>
              <p:nvPr/>
            </p:nvGrpSpPr>
            <p:grpSpPr>
              <a:xfrm>
                <a:off x="5065048" y="3738150"/>
                <a:ext cx="37783" cy="32364"/>
                <a:chOff x="5065048" y="3738150"/>
                <a:chExt cx="37783" cy="32364"/>
              </a:xfrm>
            </p:grpSpPr>
            <p:sp>
              <p:nvSpPr>
                <p:cNvPr id="1356" name="Google Shape;1356;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76"/>
              <p:cNvGrpSpPr/>
              <p:nvPr/>
            </p:nvGrpSpPr>
            <p:grpSpPr>
              <a:xfrm>
                <a:off x="5071616" y="3284615"/>
                <a:ext cx="37783" cy="32357"/>
                <a:chOff x="5071616" y="3284615"/>
                <a:chExt cx="37783" cy="32357"/>
              </a:xfrm>
            </p:grpSpPr>
            <p:sp>
              <p:nvSpPr>
                <p:cNvPr id="1359" name="Google Shape;1359;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76"/>
              <p:cNvGrpSpPr/>
              <p:nvPr/>
            </p:nvGrpSpPr>
            <p:grpSpPr>
              <a:xfrm>
                <a:off x="5389291" y="3759921"/>
                <a:ext cx="37783" cy="32380"/>
                <a:chOff x="5389291" y="3759921"/>
                <a:chExt cx="37783" cy="32380"/>
              </a:xfrm>
            </p:grpSpPr>
            <p:sp>
              <p:nvSpPr>
                <p:cNvPr id="1362" name="Google Shape;1362;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76"/>
              <p:cNvGrpSpPr/>
              <p:nvPr/>
            </p:nvGrpSpPr>
            <p:grpSpPr>
              <a:xfrm>
                <a:off x="5431534" y="3632932"/>
                <a:ext cx="37878" cy="32451"/>
                <a:chOff x="5431534" y="3632932"/>
                <a:chExt cx="37878" cy="32451"/>
              </a:xfrm>
            </p:grpSpPr>
            <p:sp>
              <p:nvSpPr>
                <p:cNvPr id="1365" name="Google Shape;1365;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76"/>
              <p:cNvGrpSpPr/>
              <p:nvPr/>
            </p:nvGrpSpPr>
            <p:grpSpPr>
              <a:xfrm>
                <a:off x="5540755" y="3544829"/>
                <a:ext cx="37783" cy="32357"/>
                <a:chOff x="5540755" y="3544829"/>
                <a:chExt cx="37783" cy="32357"/>
              </a:xfrm>
            </p:grpSpPr>
            <p:sp>
              <p:nvSpPr>
                <p:cNvPr id="1368" name="Google Shape;1368;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76"/>
              <p:cNvGrpSpPr/>
              <p:nvPr/>
            </p:nvGrpSpPr>
            <p:grpSpPr>
              <a:xfrm>
                <a:off x="5579293" y="3412107"/>
                <a:ext cx="37776" cy="32357"/>
                <a:chOff x="5579293" y="3412107"/>
                <a:chExt cx="37776" cy="32357"/>
              </a:xfrm>
            </p:grpSpPr>
            <p:sp>
              <p:nvSpPr>
                <p:cNvPr id="1371" name="Google Shape;1371;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76"/>
              <p:cNvGrpSpPr/>
              <p:nvPr/>
            </p:nvGrpSpPr>
            <p:grpSpPr>
              <a:xfrm>
                <a:off x="5801346" y="3284615"/>
                <a:ext cx="37783" cy="32357"/>
                <a:chOff x="5801346" y="3284615"/>
                <a:chExt cx="37783" cy="32357"/>
              </a:xfrm>
            </p:grpSpPr>
            <p:sp>
              <p:nvSpPr>
                <p:cNvPr id="1374" name="Google Shape;1374;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76"/>
              <p:cNvGrpSpPr/>
              <p:nvPr/>
            </p:nvGrpSpPr>
            <p:grpSpPr>
              <a:xfrm>
                <a:off x="5763578" y="3399067"/>
                <a:ext cx="37776" cy="32364"/>
                <a:chOff x="5763578" y="3399067"/>
                <a:chExt cx="37776" cy="32364"/>
              </a:xfrm>
            </p:grpSpPr>
            <p:sp>
              <p:nvSpPr>
                <p:cNvPr id="1377" name="Google Shape;1377;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76"/>
              <p:cNvGrpSpPr/>
              <p:nvPr/>
            </p:nvGrpSpPr>
            <p:grpSpPr>
              <a:xfrm>
                <a:off x="5395858" y="3230952"/>
                <a:ext cx="37776" cy="32364"/>
                <a:chOff x="5395858" y="3230952"/>
                <a:chExt cx="37776" cy="32364"/>
              </a:xfrm>
            </p:grpSpPr>
            <p:sp>
              <p:nvSpPr>
                <p:cNvPr id="1380" name="Google Shape;1380;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76"/>
              <p:cNvGrpSpPr/>
              <p:nvPr/>
            </p:nvGrpSpPr>
            <p:grpSpPr>
              <a:xfrm>
                <a:off x="5264088" y="3188237"/>
                <a:ext cx="37776" cy="32357"/>
                <a:chOff x="5264088" y="3188237"/>
                <a:chExt cx="37776" cy="32357"/>
              </a:xfrm>
            </p:grpSpPr>
            <p:sp>
              <p:nvSpPr>
                <p:cNvPr id="1383" name="Google Shape;1383;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6"/>
              <p:cNvGrpSpPr/>
              <p:nvPr/>
            </p:nvGrpSpPr>
            <p:grpSpPr>
              <a:xfrm>
                <a:off x="5585758" y="3237425"/>
                <a:ext cx="37878" cy="32357"/>
                <a:chOff x="5585758" y="3237425"/>
                <a:chExt cx="37878" cy="32357"/>
              </a:xfrm>
            </p:grpSpPr>
            <p:sp>
              <p:nvSpPr>
                <p:cNvPr id="1386" name="Google Shape;1386;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76"/>
              <p:cNvGrpSpPr/>
              <p:nvPr/>
            </p:nvGrpSpPr>
            <p:grpSpPr>
              <a:xfrm>
                <a:off x="4874196" y="3291088"/>
                <a:ext cx="37878" cy="32451"/>
                <a:chOff x="4874196" y="3291088"/>
                <a:chExt cx="37878" cy="32451"/>
              </a:xfrm>
            </p:grpSpPr>
            <p:sp>
              <p:nvSpPr>
                <p:cNvPr id="1389" name="Google Shape;1389;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76"/>
              <p:cNvGrpSpPr/>
              <p:nvPr/>
            </p:nvGrpSpPr>
            <p:grpSpPr>
              <a:xfrm>
                <a:off x="5197770" y="3785466"/>
                <a:ext cx="37783" cy="32427"/>
                <a:chOff x="5197770" y="3785466"/>
                <a:chExt cx="37783" cy="32427"/>
              </a:xfrm>
            </p:grpSpPr>
            <p:sp>
              <p:nvSpPr>
                <p:cNvPr id="1392" name="Google Shape;1392;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76"/>
              <p:cNvGrpSpPr/>
              <p:nvPr/>
            </p:nvGrpSpPr>
            <p:grpSpPr>
              <a:xfrm>
                <a:off x="5177699" y="3492117"/>
                <a:ext cx="37776" cy="32357"/>
                <a:chOff x="5177699" y="3492117"/>
                <a:chExt cx="37776" cy="32357"/>
              </a:xfrm>
            </p:grpSpPr>
            <p:sp>
              <p:nvSpPr>
                <p:cNvPr id="1395" name="Google Shape;1395;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6"/>
              <p:cNvGrpSpPr/>
              <p:nvPr/>
            </p:nvGrpSpPr>
            <p:grpSpPr>
              <a:xfrm>
                <a:off x="5349431" y="3622346"/>
                <a:ext cx="37870" cy="32380"/>
                <a:chOff x="5349431" y="3622346"/>
                <a:chExt cx="37870" cy="32380"/>
              </a:xfrm>
            </p:grpSpPr>
            <p:sp>
              <p:nvSpPr>
                <p:cNvPr id="1398" name="Google Shape;1398;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76"/>
              <p:cNvGrpSpPr/>
              <p:nvPr/>
            </p:nvGrpSpPr>
            <p:grpSpPr>
              <a:xfrm>
                <a:off x="5068855" y="3563980"/>
                <a:ext cx="53954" cy="46223"/>
                <a:chOff x="5068855" y="3563980"/>
                <a:chExt cx="53954" cy="46223"/>
              </a:xfrm>
            </p:grpSpPr>
            <p:sp>
              <p:nvSpPr>
                <p:cNvPr id="1401" name="Google Shape;1401;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76"/>
              <p:cNvGrpSpPr/>
              <p:nvPr/>
            </p:nvGrpSpPr>
            <p:grpSpPr>
              <a:xfrm>
                <a:off x="5037654" y="3392507"/>
                <a:ext cx="37870" cy="32451"/>
                <a:chOff x="5037654" y="3392507"/>
                <a:chExt cx="37870" cy="32451"/>
              </a:xfrm>
            </p:grpSpPr>
            <p:sp>
              <p:nvSpPr>
                <p:cNvPr id="1404" name="Google Shape;1404;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76"/>
              <p:cNvGrpSpPr/>
              <p:nvPr/>
            </p:nvGrpSpPr>
            <p:grpSpPr>
              <a:xfrm>
                <a:off x="5456560" y="3368629"/>
                <a:ext cx="37870" cy="32451"/>
                <a:chOff x="5456560" y="3368629"/>
                <a:chExt cx="37870" cy="32451"/>
              </a:xfrm>
            </p:grpSpPr>
            <p:sp>
              <p:nvSpPr>
                <p:cNvPr id="1407" name="Google Shape;1407;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76"/>
              <p:cNvGrpSpPr/>
              <p:nvPr/>
            </p:nvGrpSpPr>
            <p:grpSpPr>
              <a:xfrm>
                <a:off x="4755749" y="3501516"/>
                <a:ext cx="46246" cy="39608"/>
                <a:chOff x="4755749" y="3501516"/>
                <a:chExt cx="46246" cy="39608"/>
              </a:xfrm>
            </p:grpSpPr>
            <p:sp>
              <p:nvSpPr>
                <p:cNvPr id="1410" name="Google Shape;1410;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6"/>
              <p:cNvGrpSpPr/>
              <p:nvPr/>
            </p:nvGrpSpPr>
            <p:grpSpPr>
              <a:xfrm>
                <a:off x="4681346" y="3485582"/>
                <a:ext cx="37783" cy="32427"/>
                <a:chOff x="4681346" y="3485582"/>
                <a:chExt cx="37783" cy="32427"/>
              </a:xfrm>
            </p:grpSpPr>
            <p:sp>
              <p:nvSpPr>
                <p:cNvPr id="1413" name="Google Shape;1413;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76"/>
              <p:cNvGrpSpPr/>
              <p:nvPr/>
            </p:nvGrpSpPr>
            <p:grpSpPr>
              <a:xfrm>
                <a:off x="4767067" y="3291088"/>
                <a:ext cx="37878" cy="32451"/>
                <a:chOff x="4767067" y="3291088"/>
                <a:chExt cx="37878" cy="32451"/>
              </a:xfrm>
            </p:grpSpPr>
            <p:sp>
              <p:nvSpPr>
                <p:cNvPr id="1416" name="Google Shape;1416;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76"/>
              <p:cNvGrpSpPr/>
              <p:nvPr/>
            </p:nvGrpSpPr>
            <p:grpSpPr>
              <a:xfrm>
                <a:off x="4687819" y="3405539"/>
                <a:ext cx="37776" cy="32451"/>
                <a:chOff x="4687819" y="3405539"/>
                <a:chExt cx="37776" cy="32451"/>
              </a:xfrm>
            </p:grpSpPr>
            <p:sp>
              <p:nvSpPr>
                <p:cNvPr id="1419" name="Google Shape;1419;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76"/>
              <p:cNvGrpSpPr/>
              <p:nvPr/>
            </p:nvGrpSpPr>
            <p:grpSpPr>
              <a:xfrm>
                <a:off x="4923101" y="3444809"/>
                <a:ext cx="52813" cy="45318"/>
                <a:chOff x="4923101" y="3444809"/>
                <a:chExt cx="52813" cy="45318"/>
              </a:xfrm>
            </p:grpSpPr>
            <p:sp>
              <p:nvSpPr>
                <p:cNvPr id="1422" name="Google Shape;1422;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76"/>
              <p:cNvGrpSpPr/>
              <p:nvPr/>
            </p:nvGrpSpPr>
            <p:grpSpPr>
              <a:xfrm>
                <a:off x="4846040" y="3654750"/>
                <a:ext cx="31405" cy="26993"/>
                <a:chOff x="4846040" y="3654750"/>
                <a:chExt cx="31405" cy="26993"/>
              </a:xfrm>
            </p:grpSpPr>
            <p:sp>
              <p:nvSpPr>
                <p:cNvPr id="1425" name="Google Shape;1425;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76"/>
              <p:cNvGrpSpPr/>
              <p:nvPr/>
            </p:nvGrpSpPr>
            <p:grpSpPr>
              <a:xfrm>
                <a:off x="4925673" y="3691700"/>
                <a:ext cx="40253" cy="34472"/>
                <a:chOff x="4925673" y="3691700"/>
                <a:chExt cx="40253" cy="34472"/>
              </a:xfrm>
            </p:grpSpPr>
            <p:sp>
              <p:nvSpPr>
                <p:cNvPr id="1428" name="Google Shape;1428;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76"/>
              <p:cNvGrpSpPr/>
              <p:nvPr/>
            </p:nvGrpSpPr>
            <p:grpSpPr>
              <a:xfrm>
                <a:off x="4894653" y="3740848"/>
                <a:ext cx="31405" cy="26906"/>
                <a:chOff x="4894653" y="3740848"/>
                <a:chExt cx="31405" cy="26906"/>
              </a:xfrm>
            </p:grpSpPr>
            <p:sp>
              <p:nvSpPr>
                <p:cNvPr id="1431" name="Google Shape;1431;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6"/>
              <p:cNvGrpSpPr/>
              <p:nvPr/>
            </p:nvGrpSpPr>
            <p:grpSpPr>
              <a:xfrm>
                <a:off x="4962300" y="3696348"/>
                <a:ext cx="38255" cy="32773"/>
                <a:chOff x="4962300" y="3696348"/>
                <a:chExt cx="38255" cy="32773"/>
              </a:xfrm>
            </p:grpSpPr>
            <p:sp>
              <p:nvSpPr>
                <p:cNvPr id="1434" name="Google Shape;1434;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76"/>
              <p:cNvGrpSpPr/>
              <p:nvPr/>
            </p:nvGrpSpPr>
            <p:grpSpPr>
              <a:xfrm>
                <a:off x="4980185" y="3743349"/>
                <a:ext cx="31499" cy="26969"/>
                <a:chOff x="4980185" y="3743349"/>
                <a:chExt cx="31499" cy="26969"/>
              </a:xfrm>
            </p:grpSpPr>
            <p:sp>
              <p:nvSpPr>
                <p:cNvPr id="1437" name="Google Shape;1437;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76"/>
              <p:cNvGrpSpPr/>
              <p:nvPr/>
            </p:nvGrpSpPr>
            <p:grpSpPr>
              <a:xfrm>
                <a:off x="5013768" y="3734312"/>
                <a:ext cx="31499" cy="26969"/>
                <a:chOff x="5013768" y="3734312"/>
                <a:chExt cx="31499" cy="26969"/>
              </a:xfrm>
            </p:grpSpPr>
            <p:sp>
              <p:nvSpPr>
                <p:cNvPr id="1440" name="Google Shape;1440;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76"/>
              <p:cNvGrpSpPr/>
              <p:nvPr/>
            </p:nvGrpSpPr>
            <p:grpSpPr>
              <a:xfrm>
                <a:off x="5036703" y="3764545"/>
                <a:ext cx="31499" cy="26898"/>
                <a:chOff x="5036703" y="3764545"/>
                <a:chExt cx="31499" cy="26898"/>
              </a:xfrm>
            </p:grpSpPr>
            <p:sp>
              <p:nvSpPr>
                <p:cNvPr id="1443" name="Google Shape;1443;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76"/>
              <p:cNvGrpSpPr/>
              <p:nvPr/>
            </p:nvGrpSpPr>
            <p:grpSpPr>
              <a:xfrm>
                <a:off x="4953546" y="3768352"/>
                <a:ext cx="31405" cy="26898"/>
                <a:chOff x="4953546" y="3768352"/>
                <a:chExt cx="31405" cy="26898"/>
              </a:xfrm>
            </p:grpSpPr>
            <p:sp>
              <p:nvSpPr>
                <p:cNvPr id="1446" name="Google Shape;1446;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76"/>
              <p:cNvGrpSpPr/>
              <p:nvPr/>
            </p:nvGrpSpPr>
            <p:grpSpPr>
              <a:xfrm>
                <a:off x="4964770" y="3814016"/>
                <a:ext cx="31499" cy="26993"/>
                <a:chOff x="4964770" y="3814016"/>
                <a:chExt cx="31499" cy="26993"/>
              </a:xfrm>
            </p:grpSpPr>
            <p:sp>
              <p:nvSpPr>
                <p:cNvPr id="1449" name="Google Shape;1449;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76"/>
              <p:cNvGrpSpPr/>
              <p:nvPr/>
            </p:nvGrpSpPr>
            <p:grpSpPr>
              <a:xfrm>
                <a:off x="4923290" y="3800504"/>
                <a:ext cx="31468" cy="26898"/>
                <a:chOff x="4923290" y="3800504"/>
                <a:chExt cx="31468" cy="26898"/>
              </a:xfrm>
            </p:grpSpPr>
            <p:sp>
              <p:nvSpPr>
                <p:cNvPr id="1452" name="Google Shape;1452;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76"/>
              <p:cNvGrpSpPr/>
              <p:nvPr/>
            </p:nvGrpSpPr>
            <p:grpSpPr>
              <a:xfrm>
                <a:off x="5108534" y="3650943"/>
                <a:ext cx="31405" cy="26993"/>
                <a:chOff x="5108534" y="3650943"/>
                <a:chExt cx="31405" cy="26993"/>
              </a:xfrm>
            </p:grpSpPr>
            <p:sp>
              <p:nvSpPr>
                <p:cNvPr id="1455" name="Google Shape;1455;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76"/>
              <p:cNvGrpSpPr/>
              <p:nvPr/>
            </p:nvGrpSpPr>
            <p:grpSpPr>
              <a:xfrm>
                <a:off x="5119380" y="3760739"/>
                <a:ext cx="31499" cy="26993"/>
                <a:chOff x="5119380" y="3760739"/>
                <a:chExt cx="31499" cy="26993"/>
              </a:xfrm>
            </p:grpSpPr>
            <p:sp>
              <p:nvSpPr>
                <p:cNvPr id="1458" name="Google Shape;1458;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6"/>
              <p:cNvGrpSpPr/>
              <p:nvPr/>
            </p:nvGrpSpPr>
            <p:grpSpPr>
              <a:xfrm>
                <a:off x="5119380" y="3788235"/>
                <a:ext cx="31499" cy="26993"/>
                <a:chOff x="5119380" y="3788235"/>
                <a:chExt cx="31499" cy="26993"/>
              </a:xfrm>
            </p:grpSpPr>
            <p:sp>
              <p:nvSpPr>
                <p:cNvPr id="1461" name="Google Shape;1461;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76"/>
              <p:cNvGrpSpPr/>
              <p:nvPr/>
            </p:nvGrpSpPr>
            <p:grpSpPr>
              <a:xfrm>
                <a:off x="5158005" y="3875284"/>
                <a:ext cx="31405" cy="27001"/>
                <a:chOff x="5158005" y="3875284"/>
                <a:chExt cx="31405" cy="27001"/>
              </a:xfrm>
            </p:grpSpPr>
            <p:sp>
              <p:nvSpPr>
                <p:cNvPr id="1464" name="Google Shape;1464;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76"/>
              <p:cNvGrpSpPr/>
              <p:nvPr/>
            </p:nvGrpSpPr>
            <p:grpSpPr>
              <a:xfrm>
                <a:off x="5233163" y="3764545"/>
                <a:ext cx="31499" cy="26898"/>
                <a:chOff x="5233163" y="3764545"/>
                <a:chExt cx="31499" cy="26898"/>
              </a:xfrm>
            </p:grpSpPr>
            <p:sp>
              <p:nvSpPr>
                <p:cNvPr id="1467" name="Google Shape;1467;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6"/>
              <p:cNvGrpSpPr/>
              <p:nvPr/>
            </p:nvGrpSpPr>
            <p:grpSpPr>
              <a:xfrm>
                <a:off x="5276168" y="3805545"/>
                <a:ext cx="31499" cy="26906"/>
                <a:chOff x="5276168" y="3805545"/>
                <a:chExt cx="31499" cy="26906"/>
              </a:xfrm>
            </p:grpSpPr>
            <p:sp>
              <p:nvSpPr>
                <p:cNvPr id="1470" name="Google Shape;1470;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2" name="Google Shape;1472;p76"/>
              <p:cNvGrpSpPr/>
              <p:nvPr/>
            </p:nvGrpSpPr>
            <p:grpSpPr>
              <a:xfrm>
                <a:off x="5294053" y="3851933"/>
                <a:ext cx="31405" cy="26945"/>
                <a:chOff x="5294053" y="3851933"/>
                <a:chExt cx="31405" cy="26945"/>
              </a:xfrm>
            </p:grpSpPr>
            <p:sp>
              <p:nvSpPr>
                <p:cNvPr id="1473" name="Google Shape;1473;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76"/>
              <p:cNvGrpSpPr/>
              <p:nvPr/>
            </p:nvGrpSpPr>
            <p:grpSpPr>
              <a:xfrm>
                <a:off x="5341723" y="3851902"/>
                <a:ext cx="31405" cy="26977"/>
                <a:chOff x="5341723" y="3851902"/>
                <a:chExt cx="31405" cy="26977"/>
              </a:xfrm>
            </p:grpSpPr>
            <p:sp>
              <p:nvSpPr>
                <p:cNvPr id="1476" name="Google Shape;1476;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76"/>
              <p:cNvGrpSpPr/>
              <p:nvPr/>
            </p:nvGrpSpPr>
            <p:grpSpPr>
              <a:xfrm>
                <a:off x="5054871" y="3507855"/>
                <a:ext cx="31405" cy="26993"/>
                <a:chOff x="5054871" y="3507855"/>
                <a:chExt cx="31405" cy="26993"/>
              </a:xfrm>
            </p:grpSpPr>
            <p:sp>
              <p:nvSpPr>
                <p:cNvPr id="1479" name="Google Shape;1479;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6"/>
              <p:cNvGrpSpPr/>
              <p:nvPr/>
            </p:nvGrpSpPr>
            <p:grpSpPr>
              <a:xfrm>
                <a:off x="4876579" y="3675325"/>
                <a:ext cx="31405" cy="26969"/>
                <a:chOff x="4876579" y="3675325"/>
                <a:chExt cx="31405" cy="26969"/>
              </a:xfrm>
            </p:grpSpPr>
            <p:sp>
              <p:nvSpPr>
                <p:cNvPr id="1482" name="Google Shape;1482;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76"/>
              <p:cNvGrpSpPr/>
              <p:nvPr/>
            </p:nvGrpSpPr>
            <p:grpSpPr>
              <a:xfrm>
                <a:off x="4842233" y="3688333"/>
                <a:ext cx="31405" cy="26993"/>
                <a:chOff x="4842233" y="3688333"/>
                <a:chExt cx="31405" cy="26993"/>
              </a:xfrm>
            </p:grpSpPr>
            <p:sp>
              <p:nvSpPr>
                <p:cNvPr id="1485" name="Google Shape;1485;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76"/>
              <p:cNvGrpSpPr/>
              <p:nvPr/>
            </p:nvGrpSpPr>
            <p:grpSpPr>
              <a:xfrm>
                <a:off x="5187876" y="3608032"/>
                <a:ext cx="31405" cy="27001"/>
                <a:chOff x="5187876" y="3608032"/>
                <a:chExt cx="31405" cy="27001"/>
              </a:xfrm>
            </p:grpSpPr>
            <p:sp>
              <p:nvSpPr>
                <p:cNvPr id="1488" name="Google Shape;1488;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2" name="Google Shape;1492;p76"/>
              <p:cNvGrpSpPr/>
              <p:nvPr/>
            </p:nvGrpSpPr>
            <p:grpSpPr>
              <a:xfrm>
                <a:off x="5269224" y="3304167"/>
                <a:ext cx="40253" cy="34402"/>
                <a:chOff x="5269224" y="3304167"/>
                <a:chExt cx="40253" cy="34402"/>
              </a:xfrm>
            </p:grpSpPr>
            <p:sp>
              <p:nvSpPr>
                <p:cNvPr id="1493" name="Google Shape;1493;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76"/>
              <p:cNvGrpSpPr/>
              <p:nvPr/>
            </p:nvGrpSpPr>
            <p:grpSpPr>
              <a:xfrm>
                <a:off x="5327354" y="3476615"/>
                <a:ext cx="49864" cy="42723"/>
                <a:chOff x="5327354" y="3476615"/>
                <a:chExt cx="49864" cy="42723"/>
              </a:xfrm>
            </p:grpSpPr>
            <p:sp>
              <p:nvSpPr>
                <p:cNvPr id="1496" name="Google Shape;1496;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76"/>
              <p:cNvGrpSpPr/>
              <p:nvPr/>
            </p:nvGrpSpPr>
            <p:grpSpPr>
              <a:xfrm>
                <a:off x="5341723" y="3775957"/>
                <a:ext cx="31405" cy="26898"/>
                <a:chOff x="5341723" y="3775957"/>
                <a:chExt cx="31405" cy="26898"/>
              </a:xfrm>
            </p:grpSpPr>
            <p:sp>
              <p:nvSpPr>
                <p:cNvPr id="1501" name="Google Shape;1501;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76"/>
              <p:cNvGrpSpPr/>
              <p:nvPr/>
            </p:nvGrpSpPr>
            <p:grpSpPr>
              <a:xfrm>
                <a:off x="5439053" y="3699274"/>
                <a:ext cx="31405" cy="26898"/>
                <a:chOff x="5439053" y="3699274"/>
                <a:chExt cx="31405" cy="26898"/>
              </a:xfrm>
            </p:grpSpPr>
            <p:sp>
              <p:nvSpPr>
                <p:cNvPr id="1504" name="Google Shape;1504;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76"/>
              <p:cNvGrpSpPr/>
              <p:nvPr/>
            </p:nvGrpSpPr>
            <p:grpSpPr>
              <a:xfrm>
                <a:off x="5412414" y="3622307"/>
                <a:ext cx="31499" cy="26993"/>
                <a:chOff x="5412414" y="3622307"/>
                <a:chExt cx="31499" cy="26993"/>
              </a:xfrm>
            </p:grpSpPr>
            <p:sp>
              <p:nvSpPr>
                <p:cNvPr id="1507" name="Google Shape;1507;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6"/>
              <p:cNvGrpSpPr/>
              <p:nvPr/>
            </p:nvGrpSpPr>
            <p:grpSpPr>
              <a:xfrm>
                <a:off x="5476254" y="3473949"/>
                <a:ext cx="26835" cy="26930"/>
                <a:chOff x="5476254" y="3473949"/>
                <a:chExt cx="26835" cy="26930"/>
              </a:xfrm>
            </p:grpSpPr>
            <p:sp>
              <p:nvSpPr>
                <p:cNvPr id="1510" name="Google Shape;1510;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76"/>
              <p:cNvGrpSpPr/>
              <p:nvPr/>
            </p:nvGrpSpPr>
            <p:grpSpPr>
              <a:xfrm>
                <a:off x="5564547" y="3481594"/>
                <a:ext cx="31397" cy="26898"/>
                <a:chOff x="5564547" y="3481594"/>
                <a:chExt cx="31397" cy="26898"/>
              </a:xfrm>
            </p:grpSpPr>
            <p:sp>
              <p:nvSpPr>
                <p:cNvPr id="1513" name="Google Shape;1513;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6"/>
              <p:cNvGrpSpPr/>
              <p:nvPr/>
            </p:nvGrpSpPr>
            <p:grpSpPr>
              <a:xfrm>
                <a:off x="5534101" y="3470174"/>
                <a:ext cx="31397" cy="26906"/>
                <a:chOff x="5534101" y="3470174"/>
                <a:chExt cx="31397" cy="26906"/>
              </a:xfrm>
            </p:grpSpPr>
            <p:sp>
              <p:nvSpPr>
                <p:cNvPr id="1516" name="Google Shape;1516;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6"/>
              <p:cNvGrpSpPr/>
              <p:nvPr/>
            </p:nvGrpSpPr>
            <p:grpSpPr>
              <a:xfrm>
                <a:off x="5610879" y="3314486"/>
                <a:ext cx="31499" cy="26938"/>
                <a:chOff x="5610879" y="3314486"/>
                <a:chExt cx="31499" cy="26938"/>
              </a:xfrm>
            </p:grpSpPr>
            <p:sp>
              <p:nvSpPr>
                <p:cNvPr id="1519" name="Google Shape;1519;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6"/>
              <p:cNvGrpSpPr/>
              <p:nvPr/>
            </p:nvGrpSpPr>
            <p:grpSpPr>
              <a:xfrm>
                <a:off x="4834525" y="3501382"/>
                <a:ext cx="31499" cy="26898"/>
                <a:chOff x="4834525" y="3501382"/>
                <a:chExt cx="31499" cy="26898"/>
              </a:xfrm>
            </p:grpSpPr>
            <p:sp>
              <p:nvSpPr>
                <p:cNvPr id="1522" name="Google Shape;1522;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76"/>
              <p:cNvGrpSpPr/>
              <p:nvPr/>
            </p:nvGrpSpPr>
            <p:grpSpPr>
              <a:xfrm>
                <a:off x="4898460" y="3580158"/>
                <a:ext cx="31405" cy="26898"/>
                <a:chOff x="4898460" y="3580158"/>
                <a:chExt cx="31405" cy="26898"/>
              </a:xfrm>
            </p:grpSpPr>
            <p:sp>
              <p:nvSpPr>
                <p:cNvPr id="1525" name="Google Shape;1525;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6"/>
              <p:cNvGrpSpPr/>
              <p:nvPr/>
            </p:nvGrpSpPr>
            <p:grpSpPr>
              <a:xfrm>
                <a:off x="4882667" y="3608032"/>
                <a:ext cx="31499" cy="27001"/>
                <a:chOff x="4882667" y="3608032"/>
                <a:chExt cx="31499" cy="27001"/>
              </a:xfrm>
            </p:grpSpPr>
            <p:sp>
              <p:nvSpPr>
                <p:cNvPr id="1528" name="Google Shape;1528;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76"/>
              <p:cNvGrpSpPr/>
              <p:nvPr/>
            </p:nvGrpSpPr>
            <p:grpSpPr>
              <a:xfrm>
                <a:off x="4843373" y="3631407"/>
                <a:ext cx="16273" cy="16186"/>
                <a:chOff x="4843373" y="3631407"/>
                <a:chExt cx="16273" cy="16186"/>
              </a:xfrm>
            </p:grpSpPr>
            <p:sp>
              <p:nvSpPr>
                <p:cNvPr id="1531" name="Google Shape;1531;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76"/>
              <p:cNvGrpSpPr/>
              <p:nvPr/>
            </p:nvGrpSpPr>
            <p:grpSpPr>
              <a:xfrm>
                <a:off x="4727773" y="3591578"/>
                <a:ext cx="31499" cy="26898"/>
                <a:chOff x="4727773" y="3591578"/>
                <a:chExt cx="31499" cy="26898"/>
              </a:xfrm>
            </p:grpSpPr>
            <p:sp>
              <p:nvSpPr>
                <p:cNvPr id="1534" name="Google Shape;1534;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76"/>
              <p:cNvGrpSpPr/>
              <p:nvPr/>
            </p:nvGrpSpPr>
            <p:grpSpPr>
              <a:xfrm>
                <a:off x="4609421" y="3577398"/>
                <a:ext cx="31499" cy="27001"/>
                <a:chOff x="4609421" y="3577398"/>
                <a:chExt cx="31499" cy="27001"/>
              </a:xfrm>
            </p:grpSpPr>
            <p:sp>
              <p:nvSpPr>
                <p:cNvPr id="1539" name="Google Shape;1539;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76"/>
              <p:cNvGrpSpPr/>
              <p:nvPr/>
            </p:nvGrpSpPr>
            <p:grpSpPr>
              <a:xfrm>
                <a:off x="4649289" y="3577398"/>
                <a:ext cx="31499" cy="27001"/>
                <a:chOff x="4649289" y="3577398"/>
                <a:chExt cx="31499" cy="27001"/>
              </a:xfrm>
            </p:grpSpPr>
            <p:sp>
              <p:nvSpPr>
                <p:cNvPr id="1542" name="Google Shape;1542;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76"/>
              <p:cNvGrpSpPr/>
              <p:nvPr/>
            </p:nvGrpSpPr>
            <p:grpSpPr>
              <a:xfrm>
                <a:off x="4605614" y="3639523"/>
                <a:ext cx="31499" cy="26906"/>
                <a:chOff x="4605614" y="3639523"/>
                <a:chExt cx="31499" cy="26906"/>
              </a:xfrm>
            </p:grpSpPr>
            <p:sp>
              <p:nvSpPr>
                <p:cNvPr id="1545" name="Google Shape;1545;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76"/>
              <p:cNvGrpSpPr/>
              <p:nvPr/>
            </p:nvGrpSpPr>
            <p:grpSpPr>
              <a:xfrm>
                <a:off x="4785149" y="3618846"/>
                <a:ext cx="26930" cy="26843"/>
                <a:chOff x="4785149" y="3618846"/>
                <a:chExt cx="26930" cy="26843"/>
              </a:xfrm>
            </p:grpSpPr>
            <p:sp>
              <p:nvSpPr>
                <p:cNvPr id="1548" name="Google Shape;1548;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6"/>
              <p:cNvGrpSpPr/>
              <p:nvPr/>
            </p:nvGrpSpPr>
            <p:grpSpPr>
              <a:xfrm>
                <a:off x="4810167" y="3601567"/>
                <a:ext cx="31405" cy="26898"/>
                <a:chOff x="4810167" y="3601567"/>
                <a:chExt cx="31405" cy="26898"/>
              </a:xfrm>
            </p:grpSpPr>
            <p:sp>
              <p:nvSpPr>
                <p:cNvPr id="1551" name="Google Shape;1551;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6"/>
              <p:cNvGrpSpPr/>
              <p:nvPr/>
            </p:nvGrpSpPr>
            <p:grpSpPr>
              <a:xfrm>
                <a:off x="4831002" y="3373230"/>
                <a:ext cx="31405" cy="26898"/>
                <a:chOff x="4831002" y="3373230"/>
                <a:chExt cx="31405" cy="26898"/>
              </a:xfrm>
            </p:grpSpPr>
            <p:sp>
              <p:nvSpPr>
                <p:cNvPr id="1554" name="Google Shape;1554;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6"/>
              <p:cNvGrpSpPr/>
              <p:nvPr/>
            </p:nvGrpSpPr>
            <p:grpSpPr>
              <a:xfrm>
                <a:off x="4719311" y="3355054"/>
                <a:ext cx="31499" cy="27001"/>
                <a:chOff x="4719311" y="3355054"/>
                <a:chExt cx="31499" cy="27001"/>
              </a:xfrm>
            </p:grpSpPr>
            <p:sp>
              <p:nvSpPr>
                <p:cNvPr id="1557" name="Google Shape;1557;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76"/>
              <p:cNvGrpSpPr/>
              <p:nvPr/>
            </p:nvGrpSpPr>
            <p:grpSpPr>
              <a:xfrm>
                <a:off x="4798755" y="3450260"/>
                <a:ext cx="26930" cy="26930"/>
                <a:chOff x="4798755" y="3450260"/>
                <a:chExt cx="26930" cy="26930"/>
              </a:xfrm>
            </p:grpSpPr>
            <p:sp>
              <p:nvSpPr>
                <p:cNvPr id="1560" name="Google Shape;1560;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6"/>
              <p:cNvGrpSpPr/>
              <p:nvPr/>
            </p:nvGrpSpPr>
            <p:grpSpPr>
              <a:xfrm>
                <a:off x="4645576" y="3467555"/>
                <a:ext cx="31405" cy="26953"/>
                <a:chOff x="4645576" y="3467555"/>
                <a:chExt cx="31405" cy="26953"/>
              </a:xfrm>
            </p:grpSpPr>
            <p:sp>
              <p:nvSpPr>
                <p:cNvPr id="1563" name="Google Shape;1563;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76"/>
              <p:cNvGrpSpPr/>
              <p:nvPr/>
            </p:nvGrpSpPr>
            <p:grpSpPr>
              <a:xfrm>
                <a:off x="4687631" y="3583965"/>
                <a:ext cx="31499" cy="26898"/>
                <a:chOff x="4687631" y="3583965"/>
                <a:chExt cx="31499" cy="26898"/>
              </a:xfrm>
            </p:grpSpPr>
            <p:sp>
              <p:nvSpPr>
                <p:cNvPr id="1566" name="Google Shape;1566;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76"/>
              <p:cNvGrpSpPr/>
              <p:nvPr/>
            </p:nvGrpSpPr>
            <p:grpSpPr>
              <a:xfrm>
                <a:off x="4719311" y="3471314"/>
                <a:ext cx="31499" cy="27001"/>
                <a:chOff x="4719311" y="3471314"/>
                <a:chExt cx="31499" cy="27001"/>
              </a:xfrm>
            </p:grpSpPr>
            <p:sp>
              <p:nvSpPr>
                <p:cNvPr id="1569" name="Google Shape;1569;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76"/>
              <p:cNvGrpSpPr/>
              <p:nvPr/>
            </p:nvGrpSpPr>
            <p:grpSpPr>
              <a:xfrm>
                <a:off x="4719311" y="3434404"/>
                <a:ext cx="31499" cy="26898"/>
                <a:chOff x="4719311" y="3434404"/>
                <a:chExt cx="31499" cy="26898"/>
              </a:xfrm>
            </p:grpSpPr>
            <p:sp>
              <p:nvSpPr>
                <p:cNvPr id="1572" name="Google Shape;1572;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76"/>
              <p:cNvGrpSpPr/>
              <p:nvPr/>
            </p:nvGrpSpPr>
            <p:grpSpPr>
              <a:xfrm>
                <a:off x="4768876" y="3401772"/>
                <a:ext cx="31499" cy="26898"/>
                <a:chOff x="4768876" y="3401772"/>
                <a:chExt cx="31499" cy="26898"/>
              </a:xfrm>
            </p:grpSpPr>
            <p:sp>
              <p:nvSpPr>
                <p:cNvPr id="1575" name="Google Shape;1575;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76"/>
              <p:cNvGrpSpPr/>
              <p:nvPr/>
            </p:nvGrpSpPr>
            <p:grpSpPr>
              <a:xfrm>
                <a:off x="4762214" y="3471377"/>
                <a:ext cx="26938" cy="26938"/>
                <a:chOff x="4762214" y="3471377"/>
                <a:chExt cx="26938" cy="26938"/>
              </a:xfrm>
            </p:grpSpPr>
            <p:sp>
              <p:nvSpPr>
                <p:cNvPr id="1578" name="Google Shape;1578;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76"/>
              <p:cNvGrpSpPr/>
              <p:nvPr/>
            </p:nvGrpSpPr>
            <p:grpSpPr>
              <a:xfrm>
                <a:off x="4790473" y="3344782"/>
                <a:ext cx="31405" cy="26898"/>
                <a:chOff x="4790473" y="3344782"/>
                <a:chExt cx="31405" cy="26898"/>
              </a:xfrm>
            </p:grpSpPr>
            <p:sp>
              <p:nvSpPr>
                <p:cNvPr id="1581" name="Google Shape;1581;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76"/>
              <p:cNvGrpSpPr/>
              <p:nvPr/>
            </p:nvGrpSpPr>
            <p:grpSpPr>
              <a:xfrm>
                <a:off x="4823774" y="3950733"/>
                <a:ext cx="37398" cy="32034"/>
                <a:chOff x="4823774" y="3950733"/>
                <a:chExt cx="37398" cy="32034"/>
              </a:xfrm>
            </p:grpSpPr>
            <p:sp>
              <p:nvSpPr>
                <p:cNvPr id="1584" name="Google Shape;1584;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76"/>
              <p:cNvGrpSpPr/>
              <p:nvPr/>
            </p:nvGrpSpPr>
            <p:grpSpPr>
              <a:xfrm>
                <a:off x="4823396" y="4110566"/>
                <a:ext cx="31405" cy="26906"/>
                <a:chOff x="4823396" y="4110566"/>
                <a:chExt cx="31405" cy="26906"/>
              </a:xfrm>
            </p:grpSpPr>
            <p:sp>
              <p:nvSpPr>
                <p:cNvPr id="1587" name="Google Shape;1587;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76"/>
              <p:cNvGrpSpPr/>
              <p:nvPr/>
            </p:nvGrpSpPr>
            <p:grpSpPr>
              <a:xfrm>
                <a:off x="4838332" y="3821150"/>
                <a:ext cx="31499" cy="26898"/>
                <a:chOff x="4838332" y="3821150"/>
                <a:chExt cx="31499" cy="26898"/>
              </a:xfrm>
            </p:grpSpPr>
            <p:sp>
              <p:nvSpPr>
                <p:cNvPr id="1590" name="Google Shape;1590;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76"/>
              <p:cNvGrpSpPr/>
              <p:nvPr/>
            </p:nvGrpSpPr>
            <p:grpSpPr>
              <a:xfrm>
                <a:off x="4661275" y="3815007"/>
                <a:ext cx="36824" cy="31523"/>
                <a:chOff x="4661275" y="3815007"/>
                <a:chExt cx="36824" cy="31523"/>
              </a:xfrm>
            </p:grpSpPr>
            <p:sp>
              <p:nvSpPr>
                <p:cNvPr id="1593" name="Google Shape;1593;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76"/>
              <p:cNvGrpSpPr/>
              <p:nvPr/>
            </p:nvGrpSpPr>
            <p:grpSpPr>
              <a:xfrm>
                <a:off x="4558998" y="3851037"/>
                <a:ext cx="33591" cy="28699"/>
                <a:chOff x="4558998" y="3851037"/>
                <a:chExt cx="33591" cy="28699"/>
              </a:xfrm>
            </p:grpSpPr>
            <p:sp>
              <p:nvSpPr>
                <p:cNvPr id="1596" name="Google Shape;1596;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76"/>
              <p:cNvGrpSpPr/>
              <p:nvPr/>
            </p:nvGrpSpPr>
            <p:grpSpPr>
              <a:xfrm>
                <a:off x="4696762" y="3638587"/>
                <a:ext cx="33591" cy="28794"/>
                <a:chOff x="4696762" y="3638587"/>
                <a:chExt cx="33591" cy="28794"/>
              </a:xfrm>
            </p:grpSpPr>
            <p:sp>
              <p:nvSpPr>
                <p:cNvPr id="1599" name="Google Shape;1599;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76"/>
              <p:cNvGrpSpPr/>
              <p:nvPr/>
            </p:nvGrpSpPr>
            <p:grpSpPr>
              <a:xfrm>
                <a:off x="4929479" y="3939140"/>
                <a:ext cx="33497" cy="28692"/>
                <a:chOff x="4929479" y="3939140"/>
                <a:chExt cx="33497" cy="28692"/>
              </a:xfrm>
            </p:grpSpPr>
            <p:sp>
              <p:nvSpPr>
                <p:cNvPr id="1602" name="Google Shape;1602;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76"/>
              <p:cNvGrpSpPr/>
              <p:nvPr/>
            </p:nvGrpSpPr>
            <p:grpSpPr>
              <a:xfrm>
                <a:off x="4907119" y="3986039"/>
                <a:ext cx="33497" cy="28699"/>
                <a:chOff x="4907119" y="3986039"/>
                <a:chExt cx="33497" cy="28699"/>
              </a:xfrm>
            </p:grpSpPr>
            <p:sp>
              <p:nvSpPr>
                <p:cNvPr id="1605" name="Google Shape;1605;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76"/>
              <p:cNvGrpSpPr/>
              <p:nvPr/>
            </p:nvGrpSpPr>
            <p:grpSpPr>
              <a:xfrm>
                <a:off x="4911783" y="4048102"/>
                <a:ext cx="33591" cy="28762"/>
                <a:chOff x="4911783" y="4048102"/>
                <a:chExt cx="33591" cy="28762"/>
              </a:xfrm>
            </p:grpSpPr>
            <p:sp>
              <p:nvSpPr>
                <p:cNvPr id="1608" name="Google Shape;1608;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0" name="Google Shape;1610;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2" name="Google Shape;1612;p76"/>
              <p:cNvGrpSpPr/>
              <p:nvPr/>
            </p:nvGrpSpPr>
            <p:grpSpPr>
              <a:xfrm>
                <a:off x="4762623" y="3837847"/>
                <a:ext cx="42416" cy="36273"/>
                <a:chOff x="4762623" y="3837847"/>
                <a:chExt cx="42416" cy="36273"/>
              </a:xfrm>
            </p:grpSpPr>
            <p:sp>
              <p:nvSpPr>
                <p:cNvPr id="1613" name="Google Shape;1613;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76"/>
              <p:cNvGrpSpPr/>
              <p:nvPr/>
            </p:nvGrpSpPr>
            <p:grpSpPr>
              <a:xfrm>
                <a:off x="4746044" y="4104966"/>
                <a:ext cx="33497" cy="28699"/>
                <a:chOff x="4746044" y="4104966"/>
                <a:chExt cx="33497" cy="28699"/>
              </a:xfrm>
            </p:grpSpPr>
            <p:sp>
              <p:nvSpPr>
                <p:cNvPr id="1616" name="Google Shape;1616;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76"/>
              <p:cNvGrpSpPr/>
              <p:nvPr/>
            </p:nvGrpSpPr>
            <p:grpSpPr>
              <a:xfrm>
                <a:off x="4859646" y="4162554"/>
                <a:ext cx="33591" cy="28762"/>
                <a:chOff x="4859646" y="4162554"/>
                <a:chExt cx="33591" cy="28762"/>
              </a:xfrm>
            </p:grpSpPr>
            <p:sp>
              <p:nvSpPr>
                <p:cNvPr id="1619" name="Google Shape;1619;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1" name="Google Shape;1621;p76"/>
            <p:cNvGrpSpPr/>
            <p:nvPr/>
          </p:nvGrpSpPr>
          <p:grpSpPr>
            <a:xfrm>
              <a:off x="3597785" y="3274438"/>
              <a:ext cx="855610" cy="1122100"/>
              <a:chOff x="3597785" y="3274438"/>
              <a:chExt cx="855610" cy="1122100"/>
            </a:xfrm>
          </p:grpSpPr>
          <p:grpSp>
            <p:nvGrpSpPr>
              <p:cNvPr id="1622" name="Google Shape;1622;p76"/>
              <p:cNvGrpSpPr/>
              <p:nvPr/>
            </p:nvGrpSpPr>
            <p:grpSpPr>
              <a:xfrm>
                <a:off x="3617857" y="3284717"/>
                <a:ext cx="826785" cy="1099165"/>
                <a:chOff x="3617857" y="3284717"/>
                <a:chExt cx="826785" cy="1099165"/>
              </a:xfrm>
            </p:grpSpPr>
            <p:sp>
              <p:nvSpPr>
                <p:cNvPr id="1623" name="Google Shape;1623;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p:nvPr/>
              </p:nvSpPr>
              <p:spPr>
                <a:xfrm>
                  <a:off x="4230666" y="3943372"/>
                  <a:ext cx="15612" cy="77934"/>
                </a:xfrm>
                <a:custGeom>
                  <a:rect b="b" l="l" r="r" t="t"/>
                  <a:pathLst>
                    <a:path extrusionOk="0" fill="none" h="9909" w="1985">
                      <a:moveTo>
                        <a:pt x="1984" y="9908"/>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6"/>
                <p:cNvSpPr/>
                <p:nvPr/>
              </p:nvSpPr>
              <p:spPr>
                <a:xfrm>
                  <a:off x="4234473" y="3939573"/>
                  <a:ext cx="143953" cy="22171"/>
                </a:xfrm>
                <a:custGeom>
                  <a:rect b="b" l="l" r="r" t="t"/>
                  <a:pathLst>
                    <a:path extrusionOk="0" fill="none" h="2819" w="18303">
                      <a:moveTo>
                        <a:pt x="0" y="0"/>
                      </a:moveTo>
                      <a:lnTo>
                        <a:pt x="18303" y="281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6"/>
                <p:cNvSpPr/>
                <p:nvPr/>
              </p:nvSpPr>
              <p:spPr>
                <a:xfrm>
                  <a:off x="4300405" y="4023579"/>
                  <a:ext cx="24264" cy="112650"/>
                </a:xfrm>
                <a:custGeom>
                  <a:rect b="b" l="l" r="r" t="t"/>
                  <a:pathLst>
                    <a:path extrusionOk="0" fill="none" h="14323" w="3085">
                      <a:moveTo>
                        <a:pt x="0" y="14323"/>
                      </a:moveTo>
                      <a:lnTo>
                        <a:pt x="3085"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6"/>
                <p:cNvSpPr/>
                <p:nvPr/>
              </p:nvSpPr>
              <p:spPr>
                <a:xfrm>
                  <a:off x="4324661" y="4019772"/>
                  <a:ext cx="40544" cy="140154"/>
                </a:xfrm>
                <a:custGeom>
                  <a:rect b="b" l="l" r="r" t="t"/>
                  <a:pathLst>
                    <a:path extrusionOk="0" fill="none" h="17820" w="5155">
                      <a:moveTo>
                        <a:pt x="1" y="1"/>
                      </a:moveTo>
                      <a:lnTo>
                        <a:pt x="5154" y="1781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6"/>
                <p:cNvSpPr/>
                <p:nvPr/>
              </p:nvSpPr>
              <p:spPr>
                <a:xfrm>
                  <a:off x="4324661" y="4019772"/>
                  <a:ext cx="104282" cy="52522"/>
                </a:xfrm>
                <a:custGeom>
                  <a:rect b="b" l="l" r="r" t="t"/>
                  <a:pathLst>
                    <a:path extrusionOk="0" fill="none" h="6678" w="13259">
                      <a:moveTo>
                        <a:pt x="1" y="1"/>
                      </a:moveTo>
                      <a:lnTo>
                        <a:pt x="13259" y="667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6"/>
                <p:cNvSpPr/>
                <p:nvPr/>
              </p:nvSpPr>
              <p:spPr>
                <a:xfrm>
                  <a:off x="4328467" y="3989901"/>
                  <a:ext cx="113421" cy="29879"/>
                </a:xfrm>
                <a:custGeom>
                  <a:rect b="b" l="l" r="r" t="t"/>
                  <a:pathLst>
                    <a:path extrusionOk="0" fill="none" h="3799" w="14421">
                      <a:moveTo>
                        <a:pt x="14420" y="0"/>
                      </a:moveTo>
                      <a:lnTo>
                        <a:pt x="1" y="379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6"/>
                <p:cNvSpPr/>
                <p:nvPr/>
              </p:nvSpPr>
              <p:spPr>
                <a:xfrm>
                  <a:off x="4224193" y="4019772"/>
                  <a:ext cx="23886" cy="76975"/>
                </a:xfrm>
                <a:custGeom>
                  <a:rect b="b" l="l" r="r" t="t"/>
                  <a:pathLst>
                    <a:path extrusionOk="0" fill="none" h="9787" w="3037">
                      <a:moveTo>
                        <a:pt x="1" y="9787"/>
                      </a:moveTo>
                      <a:lnTo>
                        <a:pt x="3037"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6"/>
                <p:cNvSpPr/>
                <p:nvPr/>
              </p:nvSpPr>
              <p:spPr>
                <a:xfrm>
                  <a:off x="4248071" y="4019772"/>
                  <a:ext cx="52342" cy="116457"/>
                </a:xfrm>
                <a:custGeom>
                  <a:rect b="b" l="l" r="r" t="t"/>
                  <a:pathLst>
                    <a:path extrusionOk="0" fill="none" h="14807" w="6655">
                      <a:moveTo>
                        <a:pt x="1" y="1"/>
                      </a:moveTo>
                      <a:lnTo>
                        <a:pt x="6654" y="1480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6"/>
                <p:cNvSpPr/>
                <p:nvPr/>
              </p:nvSpPr>
              <p:spPr>
                <a:xfrm>
                  <a:off x="4300405" y="4138982"/>
                  <a:ext cx="6567" cy="119029"/>
                </a:xfrm>
                <a:custGeom>
                  <a:rect b="b" l="l" r="r" t="t"/>
                  <a:pathLst>
                    <a:path extrusionOk="0" fill="none" h="15134" w="835">
                      <a:moveTo>
                        <a:pt x="0" y="1"/>
                      </a:moveTo>
                      <a:lnTo>
                        <a:pt x="835" y="1513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6"/>
                <p:cNvSpPr/>
                <p:nvPr/>
              </p:nvSpPr>
              <p:spPr>
                <a:xfrm>
                  <a:off x="4219726" y="4200164"/>
                  <a:ext cx="85343" cy="60513"/>
                </a:xfrm>
                <a:custGeom>
                  <a:rect b="b" l="l" r="r" t="t"/>
                  <a:pathLst>
                    <a:path extrusionOk="0" fill="none" h="7694" w="10851">
                      <a:moveTo>
                        <a:pt x="0" y="0"/>
                      </a:moveTo>
                      <a:lnTo>
                        <a:pt x="10851" y="769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6"/>
                <p:cNvSpPr/>
                <p:nvPr/>
              </p:nvSpPr>
              <p:spPr>
                <a:xfrm>
                  <a:off x="4223430" y="4137275"/>
                  <a:ext cx="81930" cy="15132"/>
                </a:xfrm>
                <a:custGeom>
                  <a:rect b="b" l="l" r="r" t="t"/>
                  <a:pathLst>
                    <a:path extrusionOk="0" fill="none" h="1924" w="10417">
                      <a:moveTo>
                        <a:pt x="1" y="1923"/>
                      </a:moveTo>
                      <a:lnTo>
                        <a:pt x="10416"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6"/>
                <p:cNvSpPr/>
                <p:nvPr/>
              </p:nvSpPr>
              <p:spPr>
                <a:xfrm>
                  <a:off x="4303638" y="4138982"/>
                  <a:ext cx="59947" cy="23894"/>
                </a:xfrm>
                <a:custGeom>
                  <a:rect b="b" l="l" r="r" t="t"/>
                  <a:pathLst>
                    <a:path extrusionOk="0" fill="none" h="3038" w="7622">
                      <a:moveTo>
                        <a:pt x="7621" y="3037"/>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6"/>
                <p:cNvSpPr/>
                <p:nvPr/>
              </p:nvSpPr>
              <p:spPr>
                <a:xfrm>
                  <a:off x="4201644" y="4267237"/>
                  <a:ext cx="39970" cy="77164"/>
                </a:xfrm>
                <a:custGeom>
                  <a:rect b="b" l="l" r="r" t="t"/>
                  <a:pathLst>
                    <a:path extrusionOk="0" fill="none" h="9811" w="5082">
                      <a:moveTo>
                        <a:pt x="1" y="0"/>
                      </a:moveTo>
                      <a:lnTo>
                        <a:pt x="5081" y="981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6"/>
                <p:cNvSpPr/>
                <p:nvPr/>
              </p:nvSpPr>
              <p:spPr>
                <a:xfrm>
                  <a:off x="4203831" y="4258003"/>
                  <a:ext cx="103142" cy="9241"/>
                </a:xfrm>
                <a:custGeom>
                  <a:rect b="b" l="l" r="r" t="t"/>
                  <a:pathLst>
                    <a:path extrusionOk="0" fill="none" h="1175" w="13114">
                      <a:moveTo>
                        <a:pt x="1" y="1174"/>
                      </a:moveTo>
                      <a:lnTo>
                        <a:pt x="13114"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6"/>
                <p:cNvSpPr/>
                <p:nvPr/>
              </p:nvSpPr>
              <p:spPr>
                <a:xfrm>
                  <a:off x="4179001" y="3943372"/>
                  <a:ext cx="51673" cy="104951"/>
                </a:xfrm>
                <a:custGeom>
                  <a:rect b="b" l="l" r="r" t="t"/>
                  <a:pathLst>
                    <a:path extrusionOk="0" fill="none" h="13344" w="6570">
                      <a:moveTo>
                        <a:pt x="1" y="13344"/>
                      </a:moveTo>
                      <a:lnTo>
                        <a:pt x="656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6"/>
                <p:cNvSpPr/>
                <p:nvPr/>
              </p:nvSpPr>
              <p:spPr>
                <a:xfrm>
                  <a:off x="4248071" y="4019772"/>
                  <a:ext cx="76597" cy="8"/>
                </a:xfrm>
                <a:custGeom>
                  <a:rect b="b" l="l" r="r" t="t"/>
                  <a:pathLst>
                    <a:path extrusionOk="0" fill="none" h="1" w="9739">
                      <a:moveTo>
                        <a:pt x="1" y="1"/>
                      </a:moveTo>
                      <a:lnTo>
                        <a:pt x="9739"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6"/>
                <p:cNvSpPr/>
                <p:nvPr/>
              </p:nvSpPr>
              <p:spPr>
                <a:xfrm>
                  <a:off x="4219529" y="4138982"/>
                  <a:ext cx="84116" cy="63282"/>
                </a:xfrm>
                <a:custGeom>
                  <a:rect b="b" l="l" r="r" t="t"/>
                  <a:pathLst>
                    <a:path extrusionOk="0" fill="none" h="8046" w="10695">
                      <a:moveTo>
                        <a:pt x="1" y="8045"/>
                      </a:moveTo>
                      <a:lnTo>
                        <a:pt x="10694"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6"/>
                <p:cNvSpPr/>
                <p:nvPr/>
              </p:nvSpPr>
              <p:spPr>
                <a:xfrm>
                  <a:off x="3654964" y="3289853"/>
                  <a:ext cx="46820" cy="63848"/>
                </a:xfrm>
                <a:custGeom>
                  <a:rect b="b" l="l" r="r" t="t"/>
                  <a:pathLst>
                    <a:path extrusionOk="0" fill="none" h="8118" w="5953">
                      <a:moveTo>
                        <a:pt x="1" y="0"/>
                      </a:moveTo>
                      <a:lnTo>
                        <a:pt x="5952" y="8117"/>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6"/>
                <p:cNvSpPr/>
                <p:nvPr/>
              </p:nvSpPr>
              <p:spPr>
                <a:xfrm>
                  <a:off x="3619760" y="3353693"/>
                  <a:ext cx="85736" cy="36730"/>
                </a:xfrm>
                <a:custGeom>
                  <a:rect b="b" l="l" r="r" t="t"/>
                  <a:pathLst>
                    <a:path extrusionOk="0" fill="none" h="4670" w="10901">
                      <a:moveTo>
                        <a:pt x="1" y="4670"/>
                      </a:moveTo>
                      <a:lnTo>
                        <a:pt x="1090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6"/>
                <p:cNvSpPr/>
                <p:nvPr/>
              </p:nvSpPr>
              <p:spPr>
                <a:xfrm>
                  <a:off x="3703011" y="3354739"/>
                  <a:ext cx="70415" cy="79350"/>
                </a:xfrm>
                <a:custGeom>
                  <a:rect b="b" l="l" r="r" t="t"/>
                  <a:pathLst>
                    <a:path extrusionOk="0" fill="none" h="10089" w="8953">
                      <a:moveTo>
                        <a:pt x="1" y="0"/>
                      </a:moveTo>
                      <a:lnTo>
                        <a:pt x="8952" y="10089"/>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6"/>
                <p:cNvSpPr/>
                <p:nvPr/>
              </p:nvSpPr>
              <p:spPr>
                <a:xfrm>
                  <a:off x="3779884" y="3366443"/>
                  <a:ext cx="34449" cy="67647"/>
                </a:xfrm>
                <a:custGeom>
                  <a:rect b="b" l="l" r="r" t="t"/>
                  <a:pathLst>
                    <a:path extrusionOk="0" fill="none" h="8601" w="4380">
                      <a:moveTo>
                        <a:pt x="1" y="8601"/>
                      </a:moveTo>
                      <a:lnTo>
                        <a:pt x="438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6"/>
                <p:cNvSpPr/>
                <p:nvPr/>
              </p:nvSpPr>
              <p:spPr>
                <a:xfrm>
                  <a:off x="3701776" y="3353693"/>
                  <a:ext cx="116363" cy="12757"/>
                </a:xfrm>
                <a:custGeom>
                  <a:rect b="b" l="l" r="r" t="t"/>
                  <a:pathLst>
                    <a:path extrusionOk="0" fill="none" h="1622" w="14795">
                      <a:moveTo>
                        <a:pt x="14795" y="1621"/>
                      </a:moveTo>
                      <a:lnTo>
                        <a:pt x="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p:nvPr/>
              </p:nvSpPr>
              <p:spPr>
                <a:xfrm>
                  <a:off x="3701776" y="3313063"/>
                  <a:ext cx="227204" cy="40638"/>
                </a:xfrm>
                <a:custGeom>
                  <a:rect b="b" l="l" r="r" t="t"/>
                  <a:pathLst>
                    <a:path extrusionOk="0" fill="none" h="5167" w="28888">
                      <a:moveTo>
                        <a:pt x="28887" y="1"/>
                      </a:moveTo>
                      <a:lnTo>
                        <a:pt x="0" y="516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6"/>
                <p:cNvSpPr/>
                <p:nvPr/>
              </p:nvSpPr>
              <p:spPr>
                <a:xfrm>
                  <a:off x="3888633" y="3313063"/>
                  <a:ext cx="40347" cy="114467"/>
                </a:xfrm>
                <a:custGeom>
                  <a:rect b="b" l="l" r="r" t="t"/>
                  <a:pathLst>
                    <a:path extrusionOk="0" fill="none" h="14554" w="5130">
                      <a:moveTo>
                        <a:pt x="5129" y="1"/>
                      </a:moveTo>
                      <a:lnTo>
                        <a:pt x="0" y="1455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p:nvPr/>
              </p:nvSpPr>
              <p:spPr>
                <a:xfrm>
                  <a:off x="3814325" y="3366443"/>
                  <a:ext cx="74316" cy="61087"/>
                </a:xfrm>
                <a:custGeom>
                  <a:rect b="b" l="l" r="r" t="t"/>
                  <a:pathLst>
                    <a:path extrusionOk="0" fill="none" h="7767" w="9449">
                      <a:moveTo>
                        <a:pt x="1" y="0"/>
                      </a:moveTo>
                      <a:lnTo>
                        <a:pt x="9448" y="776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6"/>
                <p:cNvSpPr/>
                <p:nvPr/>
              </p:nvSpPr>
              <p:spPr>
                <a:xfrm>
                  <a:off x="3838399" y="3427522"/>
                  <a:ext cx="50242" cy="67749"/>
                </a:xfrm>
                <a:custGeom>
                  <a:rect b="b" l="l" r="r" t="t"/>
                  <a:pathLst>
                    <a:path extrusionOk="0" fill="none" h="8614" w="6388">
                      <a:moveTo>
                        <a:pt x="0" y="8613"/>
                      </a:moveTo>
                      <a:lnTo>
                        <a:pt x="638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6"/>
                <p:cNvSpPr/>
                <p:nvPr/>
              </p:nvSpPr>
              <p:spPr>
                <a:xfrm>
                  <a:off x="3814325" y="3313063"/>
                  <a:ext cx="114656" cy="53388"/>
                </a:xfrm>
                <a:custGeom>
                  <a:rect b="b" l="l" r="r" t="t"/>
                  <a:pathLst>
                    <a:path extrusionOk="0" fill="none" h="6788" w="14578">
                      <a:moveTo>
                        <a:pt x="1" y="6787"/>
                      </a:moveTo>
                      <a:lnTo>
                        <a:pt x="14577"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6"/>
                <p:cNvSpPr/>
                <p:nvPr/>
              </p:nvSpPr>
              <p:spPr>
                <a:xfrm>
                  <a:off x="3888633" y="3427522"/>
                  <a:ext cx="55377" cy="76212"/>
                </a:xfrm>
                <a:custGeom>
                  <a:rect b="b" l="l" r="r" t="t"/>
                  <a:pathLst>
                    <a:path extrusionOk="0" fill="none" h="9690" w="7041">
                      <a:moveTo>
                        <a:pt x="0" y="0"/>
                      </a:moveTo>
                      <a:lnTo>
                        <a:pt x="7041" y="969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6"/>
                <p:cNvSpPr/>
                <p:nvPr/>
              </p:nvSpPr>
              <p:spPr>
                <a:xfrm>
                  <a:off x="3944003" y="3406208"/>
                  <a:ext cx="40631" cy="97526"/>
                </a:xfrm>
                <a:custGeom>
                  <a:rect b="b" l="l" r="r" t="t"/>
                  <a:pathLst>
                    <a:path extrusionOk="0" fill="none" h="12400" w="5166">
                      <a:moveTo>
                        <a:pt x="1" y="12400"/>
                      </a:moveTo>
                      <a:lnTo>
                        <a:pt x="5166"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6"/>
                <p:cNvSpPr/>
                <p:nvPr/>
              </p:nvSpPr>
              <p:spPr>
                <a:xfrm>
                  <a:off x="3984625" y="3357500"/>
                  <a:ext cx="55291" cy="48716"/>
                </a:xfrm>
                <a:custGeom>
                  <a:rect b="b" l="l" r="r" t="t"/>
                  <a:pathLst>
                    <a:path extrusionOk="0" fill="none" h="6194" w="7030">
                      <a:moveTo>
                        <a:pt x="1" y="6194"/>
                      </a:moveTo>
                      <a:lnTo>
                        <a:pt x="7029"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6"/>
                <p:cNvSpPr/>
                <p:nvPr/>
              </p:nvSpPr>
              <p:spPr>
                <a:xfrm>
                  <a:off x="3888633" y="3406208"/>
                  <a:ext cx="96000" cy="21322"/>
                </a:xfrm>
                <a:custGeom>
                  <a:rect b="b" l="l" r="r" t="t"/>
                  <a:pathLst>
                    <a:path extrusionOk="0" fill="none" h="2711" w="12206">
                      <a:moveTo>
                        <a:pt x="0" y="2710"/>
                      </a:moveTo>
                      <a:lnTo>
                        <a:pt x="12206"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6"/>
                <p:cNvSpPr/>
                <p:nvPr/>
              </p:nvSpPr>
              <p:spPr>
                <a:xfrm>
                  <a:off x="3984625" y="3406208"/>
                  <a:ext cx="42251" cy="136348"/>
                </a:xfrm>
                <a:custGeom>
                  <a:rect b="b" l="l" r="r" t="t"/>
                  <a:pathLst>
                    <a:path extrusionOk="0" fill="none" h="17336" w="5372">
                      <a:moveTo>
                        <a:pt x="1" y="1"/>
                      </a:moveTo>
                      <a:lnTo>
                        <a:pt x="5372" y="1733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6"/>
                <p:cNvSpPr/>
                <p:nvPr/>
              </p:nvSpPr>
              <p:spPr>
                <a:xfrm>
                  <a:off x="4026868" y="3427522"/>
                  <a:ext cx="35597" cy="115033"/>
                </a:xfrm>
                <a:custGeom>
                  <a:rect b="b" l="l" r="r" t="t"/>
                  <a:pathLst>
                    <a:path extrusionOk="0" fill="none" h="14626" w="4526">
                      <a:moveTo>
                        <a:pt x="1" y="14625"/>
                      </a:moveTo>
                      <a:lnTo>
                        <a:pt x="4525"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6"/>
                <p:cNvSpPr/>
                <p:nvPr/>
              </p:nvSpPr>
              <p:spPr>
                <a:xfrm>
                  <a:off x="3876261" y="3542548"/>
                  <a:ext cx="150615" cy="52051"/>
                </a:xfrm>
                <a:custGeom>
                  <a:rect b="b" l="l" r="r" t="t"/>
                  <a:pathLst>
                    <a:path extrusionOk="0" fill="none" h="6618" w="19150">
                      <a:moveTo>
                        <a:pt x="1" y="6617"/>
                      </a:moveTo>
                      <a:lnTo>
                        <a:pt x="19150"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6"/>
                <p:cNvSpPr/>
                <p:nvPr/>
              </p:nvSpPr>
              <p:spPr>
                <a:xfrm>
                  <a:off x="4006702" y="3542548"/>
                  <a:ext cx="20174" cy="99044"/>
                </a:xfrm>
                <a:custGeom>
                  <a:rect b="b" l="l" r="r" t="t"/>
                  <a:pathLst>
                    <a:path extrusionOk="0" fill="none" h="12593" w="2565">
                      <a:moveTo>
                        <a:pt x="2565" y="0"/>
                      </a:moveTo>
                      <a:lnTo>
                        <a:pt x="0" y="1259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6"/>
                <p:cNvSpPr/>
                <p:nvPr/>
              </p:nvSpPr>
              <p:spPr>
                <a:xfrm>
                  <a:off x="3912700" y="3641584"/>
                  <a:ext cx="97817" cy="41779"/>
                </a:xfrm>
                <a:custGeom>
                  <a:rect b="b" l="l" r="r" t="t"/>
                  <a:pathLst>
                    <a:path extrusionOk="0" fill="none" h="5312" w="12437">
                      <a:moveTo>
                        <a:pt x="1" y="5311"/>
                      </a:moveTo>
                      <a:lnTo>
                        <a:pt x="12436"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6"/>
                <p:cNvSpPr/>
                <p:nvPr/>
              </p:nvSpPr>
              <p:spPr>
                <a:xfrm>
                  <a:off x="3875601" y="3503726"/>
                  <a:ext cx="68410" cy="89158"/>
                </a:xfrm>
                <a:custGeom>
                  <a:rect b="b" l="l" r="r" t="t"/>
                  <a:pathLst>
                    <a:path extrusionOk="0" fill="none" h="11336" w="8698">
                      <a:moveTo>
                        <a:pt x="8698" y="1"/>
                      </a:moveTo>
                      <a:lnTo>
                        <a:pt x="0" y="11335"/>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6"/>
                <p:cNvSpPr/>
                <p:nvPr/>
              </p:nvSpPr>
              <p:spPr>
                <a:xfrm>
                  <a:off x="3944003" y="3503726"/>
                  <a:ext cx="89441" cy="36163"/>
                </a:xfrm>
                <a:custGeom>
                  <a:rect b="b" l="l" r="r" t="t"/>
                  <a:pathLst>
                    <a:path extrusionOk="0" fill="none" h="4598" w="11372">
                      <a:moveTo>
                        <a:pt x="1" y="1"/>
                      </a:moveTo>
                      <a:lnTo>
                        <a:pt x="11372" y="459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6"/>
                <p:cNvSpPr/>
                <p:nvPr/>
              </p:nvSpPr>
              <p:spPr>
                <a:xfrm>
                  <a:off x="4033436" y="3490599"/>
                  <a:ext cx="132824" cy="49290"/>
                </a:xfrm>
                <a:custGeom>
                  <a:rect b="b" l="l" r="r" t="t"/>
                  <a:pathLst>
                    <a:path extrusionOk="0" fill="none" h="6267" w="16888">
                      <a:moveTo>
                        <a:pt x="1" y="6267"/>
                      </a:moveTo>
                      <a:lnTo>
                        <a:pt x="16888"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6"/>
                <p:cNvSpPr/>
                <p:nvPr/>
              </p:nvSpPr>
              <p:spPr>
                <a:xfrm>
                  <a:off x="4166252" y="3490599"/>
                  <a:ext cx="73459" cy="95528"/>
                </a:xfrm>
                <a:custGeom>
                  <a:rect b="b" l="l" r="r" t="t"/>
                  <a:pathLst>
                    <a:path extrusionOk="0" fill="none" h="12146" w="9340">
                      <a:moveTo>
                        <a:pt x="1" y="0"/>
                      </a:moveTo>
                      <a:lnTo>
                        <a:pt x="9339" y="12146"/>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6"/>
                <p:cNvSpPr/>
                <p:nvPr/>
              </p:nvSpPr>
              <p:spPr>
                <a:xfrm>
                  <a:off x="4027726" y="3539882"/>
                  <a:ext cx="211985" cy="39970"/>
                </a:xfrm>
                <a:custGeom>
                  <a:rect b="b" l="l" r="r" t="t"/>
                  <a:pathLst>
                    <a:path extrusionOk="0" fill="none" h="5082" w="26953">
                      <a:moveTo>
                        <a:pt x="26952" y="5081"/>
                      </a:moveTo>
                      <a:lnTo>
                        <a:pt x="1"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6"/>
                <p:cNvSpPr/>
                <p:nvPr/>
              </p:nvSpPr>
              <p:spPr>
                <a:xfrm>
                  <a:off x="4027726" y="3539882"/>
                  <a:ext cx="99720" cy="174878"/>
                </a:xfrm>
                <a:custGeom>
                  <a:rect b="b" l="l" r="r" t="t"/>
                  <a:pathLst>
                    <a:path extrusionOk="0" fill="none" h="22235" w="12679">
                      <a:moveTo>
                        <a:pt x="1" y="1"/>
                      </a:moveTo>
                      <a:lnTo>
                        <a:pt x="12678" y="2223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6"/>
                <p:cNvSpPr/>
                <p:nvPr/>
              </p:nvSpPr>
              <p:spPr>
                <a:xfrm>
                  <a:off x="4027726" y="3539882"/>
                  <a:ext cx="159754" cy="111707"/>
                </a:xfrm>
                <a:custGeom>
                  <a:rect b="b" l="l" r="r" t="t"/>
                  <a:pathLst>
                    <a:path extrusionOk="0" fill="none" h="14203" w="20312">
                      <a:moveTo>
                        <a:pt x="1" y="1"/>
                      </a:moveTo>
                      <a:lnTo>
                        <a:pt x="20311" y="1420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6"/>
                <p:cNvSpPr/>
                <p:nvPr/>
              </p:nvSpPr>
              <p:spPr>
                <a:xfrm>
                  <a:off x="4006702" y="3641584"/>
                  <a:ext cx="120743" cy="73176"/>
                </a:xfrm>
                <a:custGeom>
                  <a:rect b="b" l="l" r="r" t="t"/>
                  <a:pathLst>
                    <a:path extrusionOk="0" fill="none" h="9304" w="15352">
                      <a:moveTo>
                        <a:pt x="0" y="1"/>
                      </a:moveTo>
                      <a:lnTo>
                        <a:pt x="15351" y="9303"/>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6"/>
                <p:cNvSpPr/>
                <p:nvPr/>
              </p:nvSpPr>
              <p:spPr>
                <a:xfrm>
                  <a:off x="4006702" y="3641584"/>
                  <a:ext cx="39773" cy="140249"/>
                </a:xfrm>
                <a:custGeom>
                  <a:rect b="b" l="l" r="r" t="t"/>
                  <a:pathLst>
                    <a:path extrusionOk="0" fill="none" h="17832" w="5057">
                      <a:moveTo>
                        <a:pt x="5057" y="17832"/>
                      </a:moveTo>
                      <a:lnTo>
                        <a:pt x="0"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6"/>
                <p:cNvSpPr/>
                <p:nvPr/>
              </p:nvSpPr>
              <p:spPr>
                <a:xfrm>
                  <a:off x="3996423" y="3784585"/>
                  <a:ext cx="51862" cy="10280"/>
                </a:xfrm>
                <a:custGeom>
                  <a:rect b="b" l="l" r="r" t="t"/>
                  <a:pathLst>
                    <a:path extrusionOk="0" fill="none" h="1307" w="6594">
                      <a:moveTo>
                        <a:pt x="1" y="1307"/>
                      </a:moveTo>
                      <a:lnTo>
                        <a:pt x="6594"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6"/>
                <p:cNvSpPr/>
                <p:nvPr/>
              </p:nvSpPr>
              <p:spPr>
                <a:xfrm>
                  <a:off x="4048277" y="3784585"/>
                  <a:ext cx="47583" cy="68890"/>
                </a:xfrm>
                <a:custGeom>
                  <a:rect b="b" l="l" r="r" t="t"/>
                  <a:pathLst>
                    <a:path extrusionOk="0" fill="none" h="8759" w="6050">
                      <a:moveTo>
                        <a:pt x="1" y="0"/>
                      </a:moveTo>
                      <a:lnTo>
                        <a:pt x="6049" y="8758"/>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6"/>
                <p:cNvSpPr/>
                <p:nvPr/>
              </p:nvSpPr>
              <p:spPr>
                <a:xfrm>
                  <a:off x="4095947" y="3788392"/>
                  <a:ext cx="10280" cy="64894"/>
                </a:xfrm>
                <a:custGeom>
                  <a:rect b="b" l="l" r="r" t="t"/>
                  <a:pathLst>
                    <a:path extrusionOk="0" fill="none" h="8251" w="1307">
                      <a:moveTo>
                        <a:pt x="0" y="8250"/>
                      </a:moveTo>
                      <a:lnTo>
                        <a:pt x="1307" y="0"/>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
                <p:cNvSpPr/>
                <p:nvPr/>
              </p:nvSpPr>
              <p:spPr>
                <a:xfrm>
                  <a:off x="4095852" y="3853467"/>
                  <a:ext cx="45672" cy="15895"/>
                </a:xfrm>
                <a:custGeom>
                  <a:rect b="b" l="l" r="r" t="t"/>
                  <a:pathLst>
                    <a:path extrusionOk="0" fill="none" h="2021" w="5807">
                      <a:moveTo>
                        <a:pt x="0" y="0"/>
                      </a:moveTo>
                      <a:lnTo>
                        <a:pt x="5807" y="202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6"/>
                <p:cNvSpPr/>
                <p:nvPr/>
              </p:nvSpPr>
              <p:spPr>
                <a:xfrm>
                  <a:off x="4138567" y="3868308"/>
                  <a:ext cx="16469" cy="101710"/>
                </a:xfrm>
                <a:custGeom>
                  <a:rect b="b" l="l" r="r" t="t"/>
                  <a:pathLst>
                    <a:path extrusionOk="0" fill="none" h="12932" w="2094">
                      <a:moveTo>
                        <a:pt x="1" y="1"/>
                      </a:moveTo>
                      <a:lnTo>
                        <a:pt x="2093" y="1293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6"/>
                <p:cNvSpPr/>
                <p:nvPr/>
              </p:nvSpPr>
              <p:spPr>
                <a:xfrm>
                  <a:off x="3875601" y="3592876"/>
                  <a:ext cx="131110" cy="48716"/>
                </a:xfrm>
                <a:custGeom>
                  <a:rect b="b" l="l" r="r" t="t"/>
                  <a:pathLst>
                    <a:path extrusionOk="0" fill="none" h="6194" w="16670">
                      <a:moveTo>
                        <a:pt x="0" y="0"/>
                      </a:moveTo>
                      <a:lnTo>
                        <a:pt x="16669" y="6194"/>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6"/>
                <p:cNvSpPr/>
                <p:nvPr/>
              </p:nvSpPr>
              <p:spPr>
                <a:xfrm>
                  <a:off x="4164828" y="3394410"/>
                  <a:ext cx="26458" cy="93153"/>
                </a:xfrm>
                <a:custGeom>
                  <a:rect b="b" l="l" r="r" t="t"/>
                  <a:pathLst>
                    <a:path extrusionOk="0" fill="none" h="11844" w="3364">
                      <a:moveTo>
                        <a:pt x="0" y="11843"/>
                      </a:moveTo>
                      <a:lnTo>
                        <a:pt x="3363" y="1"/>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6"/>
                <p:cNvSpPr/>
                <p:nvPr/>
              </p:nvSpPr>
              <p:spPr>
                <a:xfrm>
                  <a:off x="4191278" y="3394410"/>
                  <a:ext cx="86586" cy="52719"/>
                </a:xfrm>
                <a:custGeom>
                  <a:rect b="b" l="l" r="r" t="t"/>
                  <a:pathLst>
                    <a:path extrusionOk="0" fill="none" h="6703" w="11009">
                      <a:moveTo>
                        <a:pt x="0" y="1"/>
                      </a:moveTo>
                      <a:lnTo>
                        <a:pt x="11008" y="6702"/>
                      </a:lnTo>
                    </a:path>
                  </a:pathLst>
                </a:custGeom>
                <a:solidFill>
                  <a:srgbClr val="FF9900"/>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6"/>
              <p:cNvGrpSpPr/>
              <p:nvPr/>
            </p:nvGrpSpPr>
            <p:grpSpPr>
              <a:xfrm>
                <a:off x="4180904" y="4251758"/>
                <a:ext cx="37783" cy="32420"/>
                <a:chOff x="4180904" y="4251758"/>
                <a:chExt cx="37783" cy="32420"/>
              </a:xfrm>
            </p:grpSpPr>
            <p:sp>
              <p:nvSpPr>
                <p:cNvPr id="1680" name="Google Shape;1680;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76"/>
              <p:cNvGrpSpPr/>
              <p:nvPr/>
            </p:nvGrpSpPr>
            <p:grpSpPr>
              <a:xfrm>
                <a:off x="4201644" y="4081324"/>
                <a:ext cx="37783" cy="32364"/>
                <a:chOff x="4201644" y="4081324"/>
                <a:chExt cx="37783" cy="32364"/>
              </a:xfrm>
            </p:grpSpPr>
            <p:sp>
              <p:nvSpPr>
                <p:cNvPr id="1683" name="Google Shape;1683;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76"/>
              <p:cNvGrpSpPr/>
              <p:nvPr/>
            </p:nvGrpSpPr>
            <p:grpSpPr>
              <a:xfrm>
                <a:off x="4284416" y="3887428"/>
                <a:ext cx="37783" cy="32451"/>
                <a:chOff x="4284416" y="3887428"/>
                <a:chExt cx="37783" cy="32451"/>
              </a:xfrm>
            </p:grpSpPr>
            <p:sp>
              <p:nvSpPr>
                <p:cNvPr id="1686" name="Google Shape;1686;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76"/>
              <p:cNvGrpSpPr/>
              <p:nvPr/>
            </p:nvGrpSpPr>
            <p:grpSpPr>
              <a:xfrm>
                <a:off x="4223721" y="3860404"/>
                <a:ext cx="37870" cy="32364"/>
                <a:chOff x="4223721" y="3860404"/>
                <a:chExt cx="37870" cy="32364"/>
              </a:xfrm>
            </p:grpSpPr>
            <p:sp>
              <p:nvSpPr>
                <p:cNvPr id="1689" name="Google Shape;1689;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76"/>
              <p:cNvGrpSpPr/>
              <p:nvPr/>
            </p:nvGrpSpPr>
            <p:grpSpPr>
              <a:xfrm>
                <a:off x="4104889" y="3699242"/>
                <a:ext cx="37776" cy="32357"/>
                <a:chOff x="4104889" y="3699242"/>
                <a:chExt cx="37776" cy="32357"/>
              </a:xfrm>
            </p:grpSpPr>
            <p:sp>
              <p:nvSpPr>
                <p:cNvPr id="1692" name="Google Shape;1692;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76"/>
              <p:cNvGrpSpPr/>
              <p:nvPr/>
            </p:nvGrpSpPr>
            <p:grpSpPr>
              <a:xfrm>
                <a:off x="4143608" y="3475121"/>
                <a:ext cx="37878" cy="32420"/>
                <a:chOff x="4143608" y="3475121"/>
                <a:chExt cx="37878" cy="32420"/>
              </a:xfrm>
            </p:grpSpPr>
            <p:sp>
              <p:nvSpPr>
                <p:cNvPr id="1695" name="Google Shape;1695;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76"/>
              <p:cNvGrpSpPr/>
              <p:nvPr/>
            </p:nvGrpSpPr>
            <p:grpSpPr>
              <a:xfrm>
                <a:off x="4217248" y="3570893"/>
                <a:ext cx="37776" cy="32364"/>
                <a:chOff x="4217248" y="3570893"/>
                <a:chExt cx="37776" cy="32364"/>
              </a:xfrm>
            </p:grpSpPr>
            <p:sp>
              <p:nvSpPr>
                <p:cNvPr id="1698" name="Google Shape;1698;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76"/>
              <p:cNvGrpSpPr/>
              <p:nvPr/>
            </p:nvGrpSpPr>
            <p:grpSpPr>
              <a:xfrm>
                <a:off x="4255307" y="3431612"/>
                <a:ext cx="37776" cy="32451"/>
                <a:chOff x="4255307" y="3431612"/>
                <a:chExt cx="37776" cy="32451"/>
              </a:xfrm>
            </p:grpSpPr>
            <p:sp>
              <p:nvSpPr>
                <p:cNvPr id="1701" name="Google Shape;1701;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76"/>
              <p:cNvGrpSpPr/>
              <p:nvPr/>
            </p:nvGrpSpPr>
            <p:grpSpPr>
              <a:xfrm>
                <a:off x="3853052" y="3577398"/>
                <a:ext cx="37776" cy="32420"/>
                <a:chOff x="3853052" y="3577398"/>
                <a:chExt cx="37776" cy="32420"/>
              </a:xfrm>
            </p:grpSpPr>
            <p:sp>
              <p:nvSpPr>
                <p:cNvPr id="1704" name="Google Shape;1704;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76"/>
              <p:cNvGrpSpPr/>
              <p:nvPr/>
            </p:nvGrpSpPr>
            <p:grpSpPr>
              <a:xfrm>
                <a:off x="4039908" y="3412107"/>
                <a:ext cx="37776" cy="32357"/>
                <a:chOff x="4039908" y="3412107"/>
                <a:chExt cx="37776" cy="32357"/>
              </a:xfrm>
            </p:grpSpPr>
            <p:sp>
              <p:nvSpPr>
                <p:cNvPr id="1707" name="Google Shape;1707;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76"/>
              <p:cNvGrpSpPr/>
              <p:nvPr/>
            </p:nvGrpSpPr>
            <p:grpSpPr>
              <a:xfrm>
                <a:off x="4017360" y="3342061"/>
                <a:ext cx="37870" cy="32380"/>
                <a:chOff x="4017360" y="3342061"/>
                <a:chExt cx="37870" cy="32380"/>
              </a:xfrm>
            </p:grpSpPr>
            <p:sp>
              <p:nvSpPr>
                <p:cNvPr id="1710" name="Google Shape;1710;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3750870" y="3418650"/>
                <a:ext cx="37776" cy="32380"/>
                <a:chOff x="3750870" y="3418650"/>
                <a:chExt cx="37776" cy="32380"/>
              </a:xfrm>
            </p:grpSpPr>
            <p:sp>
              <p:nvSpPr>
                <p:cNvPr id="1715" name="Google Shape;1715;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6"/>
              <p:cNvGrpSpPr/>
              <p:nvPr/>
            </p:nvGrpSpPr>
            <p:grpSpPr>
              <a:xfrm>
                <a:off x="3632509" y="3274438"/>
                <a:ext cx="37783" cy="32357"/>
                <a:chOff x="3632509" y="3274438"/>
                <a:chExt cx="37783" cy="32357"/>
              </a:xfrm>
            </p:grpSpPr>
            <p:sp>
              <p:nvSpPr>
                <p:cNvPr id="1718" name="Google Shape;1718;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6"/>
              <p:cNvGrpSpPr/>
              <p:nvPr/>
            </p:nvGrpSpPr>
            <p:grpSpPr>
              <a:xfrm>
                <a:off x="3906424" y="3297561"/>
                <a:ext cx="37776" cy="32451"/>
                <a:chOff x="3906424" y="3297561"/>
                <a:chExt cx="37776" cy="32451"/>
              </a:xfrm>
            </p:grpSpPr>
            <p:sp>
              <p:nvSpPr>
                <p:cNvPr id="1721" name="Google Shape;1721;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76"/>
              <p:cNvGrpSpPr/>
              <p:nvPr/>
            </p:nvGrpSpPr>
            <p:grpSpPr>
              <a:xfrm>
                <a:off x="3866084" y="3412107"/>
                <a:ext cx="37776" cy="32357"/>
                <a:chOff x="3866084" y="3412107"/>
                <a:chExt cx="37776" cy="32357"/>
              </a:xfrm>
            </p:grpSpPr>
            <p:sp>
              <p:nvSpPr>
                <p:cNvPr id="1724" name="Google Shape;1724;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6"/>
              <p:cNvGrpSpPr/>
              <p:nvPr/>
            </p:nvGrpSpPr>
            <p:grpSpPr>
              <a:xfrm>
                <a:off x="4023919" y="3766409"/>
                <a:ext cx="37783" cy="32357"/>
                <a:chOff x="4023919" y="3766409"/>
                <a:chExt cx="37783" cy="32357"/>
              </a:xfrm>
            </p:grpSpPr>
            <p:sp>
              <p:nvSpPr>
                <p:cNvPr id="1727" name="Google Shape;1727;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76"/>
              <p:cNvGrpSpPr/>
              <p:nvPr/>
            </p:nvGrpSpPr>
            <p:grpSpPr>
              <a:xfrm>
                <a:off x="3973882" y="3779449"/>
                <a:ext cx="37776" cy="32357"/>
                <a:chOff x="3973882" y="3779449"/>
                <a:chExt cx="37776" cy="32357"/>
              </a:xfrm>
            </p:grpSpPr>
            <p:sp>
              <p:nvSpPr>
                <p:cNvPr id="1730" name="Google Shape;1730;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76"/>
              <p:cNvGrpSpPr/>
              <p:nvPr/>
            </p:nvGrpSpPr>
            <p:grpSpPr>
              <a:xfrm>
                <a:off x="4073398" y="3838028"/>
                <a:ext cx="37776" cy="32380"/>
                <a:chOff x="4073398" y="3838028"/>
                <a:chExt cx="37776" cy="32380"/>
              </a:xfrm>
            </p:grpSpPr>
            <p:sp>
              <p:nvSpPr>
                <p:cNvPr id="1733" name="Google Shape;1733;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76"/>
              <p:cNvGrpSpPr/>
              <p:nvPr/>
            </p:nvGrpSpPr>
            <p:grpSpPr>
              <a:xfrm>
                <a:off x="4342672" y="4144496"/>
                <a:ext cx="37752" cy="32364"/>
                <a:chOff x="4342672" y="4144496"/>
                <a:chExt cx="37752" cy="32364"/>
              </a:xfrm>
            </p:grpSpPr>
            <p:sp>
              <p:nvSpPr>
                <p:cNvPr id="1736" name="Google Shape;1736;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6"/>
              <p:cNvGrpSpPr/>
              <p:nvPr/>
            </p:nvGrpSpPr>
            <p:grpSpPr>
              <a:xfrm>
                <a:off x="4406386" y="4056872"/>
                <a:ext cx="37783" cy="32364"/>
                <a:chOff x="4406386" y="4056872"/>
                <a:chExt cx="37783" cy="32364"/>
              </a:xfrm>
            </p:grpSpPr>
            <p:sp>
              <p:nvSpPr>
                <p:cNvPr id="1739" name="Google Shape;1739;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76"/>
              <p:cNvGrpSpPr/>
              <p:nvPr/>
            </p:nvGrpSpPr>
            <p:grpSpPr>
              <a:xfrm>
                <a:off x="4284416" y="4245254"/>
                <a:ext cx="37783" cy="32357"/>
                <a:chOff x="4284416" y="4245254"/>
                <a:chExt cx="37783" cy="32357"/>
              </a:xfrm>
            </p:grpSpPr>
            <p:sp>
              <p:nvSpPr>
                <p:cNvPr id="1742" name="Google Shape;1742;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6"/>
              <p:cNvGrpSpPr/>
              <p:nvPr/>
            </p:nvGrpSpPr>
            <p:grpSpPr>
              <a:xfrm>
                <a:off x="4219057" y="4331258"/>
                <a:ext cx="37776" cy="32364"/>
                <a:chOff x="4219057" y="4331258"/>
                <a:chExt cx="37776" cy="32364"/>
              </a:xfrm>
            </p:grpSpPr>
            <p:sp>
              <p:nvSpPr>
                <p:cNvPr id="1745" name="Google Shape;1745;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6"/>
              <p:cNvGrpSpPr/>
              <p:nvPr/>
            </p:nvGrpSpPr>
            <p:grpSpPr>
              <a:xfrm>
                <a:off x="4204122" y="4141688"/>
                <a:ext cx="33497" cy="28699"/>
                <a:chOff x="4204122" y="4141688"/>
                <a:chExt cx="33497" cy="28699"/>
              </a:xfrm>
            </p:grpSpPr>
            <p:sp>
              <p:nvSpPr>
                <p:cNvPr id="1748" name="Google Shape;1748;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76"/>
              <p:cNvGrpSpPr/>
              <p:nvPr/>
            </p:nvGrpSpPr>
            <p:grpSpPr>
              <a:xfrm>
                <a:off x="4301546" y="4003869"/>
                <a:ext cx="38916" cy="33324"/>
                <a:chOff x="4301546" y="4003869"/>
                <a:chExt cx="38916" cy="33324"/>
              </a:xfrm>
            </p:grpSpPr>
            <p:sp>
              <p:nvSpPr>
                <p:cNvPr id="1751" name="Google Shape;1751;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76"/>
              <p:cNvGrpSpPr/>
              <p:nvPr/>
            </p:nvGrpSpPr>
            <p:grpSpPr>
              <a:xfrm>
                <a:off x="4210681" y="3924669"/>
                <a:ext cx="36549" cy="31366"/>
                <a:chOff x="4210681" y="3924669"/>
                <a:chExt cx="36549" cy="31366"/>
              </a:xfrm>
            </p:grpSpPr>
            <p:sp>
              <p:nvSpPr>
                <p:cNvPr id="1754" name="Google Shape;1754;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76"/>
              <p:cNvGrpSpPr/>
              <p:nvPr/>
            </p:nvGrpSpPr>
            <p:grpSpPr>
              <a:xfrm>
                <a:off x="3987771" y="3628874"/>
                <a:ext cx="31499" cy="26993"/>
                <a:chOff x="3987771" y="3628874"/>
                <a:chExt cx="31499" cy="26993"/>
              </a:xfrm>
            </p:grpSpPr>
            <p:sp>
              <p:nvSpPr>
                <p:cNvPr id="1757" name="Google Shape;1757;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76"/>
              <p:cNvGrpSpPr/>
              <p:nvPr/>
            </p:nvGrpSpPr>
            <p:grpSpPr>
              <a:xfrm>
                <a:off x="4087382" y="3775674"/>
                <a:ext cx="31405" cy="26898"/>
                <a:chOff x="4087382" y="3775674"/>
                <a:chExt cx="31405" cy="26898"/>
              </a:xfrm>
            </p:grpSpPr>
            <p:sp>
              <p:nvSpPr>
                <p:cNvPr id="1760" name="Google Shape;1760;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76"/>
              <p:cNvGrpSpPr/>
              <p:nvPr/>
            </p:nvGrpSpPr>
            <p:grpSpPr>
              <a:xfrm>
                <a:off x="4118873" y="3856637"/>
                <a:ext cx="31405" cy="26906"/>
                <a:chOff x="4118873" y="3856637"/>
                <a:chExt cx="31405" cy="26906"/>
              </a:xfrm>
            </p:grpSpPr>
            <p:sp>
              <p:nvSpPr>
                <p:cNvPr id="1763" name="Google Shape;1763;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76"/>
              <p:cNvGrpSpPr/>
              <p:nvPr/>
            </p:nvGrpSpPr>
            <p:grpSpPr>
              <a:xfrm>
                <a:off x="4168541" y="3639523"/>
                <a:ext cx="31499" cy="26906"/>
                <a:chOff x="4168541" y="3639523"/>
                <a:chExt cx="31499" cy="26906"/>
              </a:xfrm>
            </p:grpSpPr>
            <p:sp>
              <p:nvSpPr>
                <p:cNvPr id="1766" name="Google Shape;1766;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76"/>
              <p:cNvGrpSpPr/>
              <p:nvPr/>
            </p:nvGrpSpPr>
            <p:grpSpPr>
              <a:xfrm>
                <a:off x="3965789" y="3393545"/>
                <a:ext cx="31405" cy="26945"/>
                <a:chOff x="3965789" y="3393545"/>
                <a:chExt cx="31405" cy="26945"/>
              </a:xfrm>
            </p:grpSpPr>
            <p:sp>
              <p:nvSpPr>
                <p:cNvPr id="1769" name="Google Shape;1769;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76"/>
              <p:cNvGrpSpPr/>
              <p:nvPr/>
            </p:nvGrpSpPr>
            <p:grpSpPr>
              <a:xfrm>
                <a:off x="3925166" y="3491008"/>
                <a:ext cx="31405" cy="27001"/>
                <a:chOff x="3925166" y="3491008"/>
                <a:chExt cx="31405" cy="27001"/>
              </a:xfrm>
            </p:grpSpPr>
            <p:sp>
              <p:nvSpPr>
                <p:cNvPr id="1772" name="Google Shape;1772;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76"/>
              <p:cNvGrpSpPr/>
              <p:nvPr/>
            </p:nvGrpSpPr>
            <p:grpSpPr>
              <a:xfrm>
                <a:off x="3682845" y="3340976"/>
                <a:ext cx="31397" cy="26898"/>
                <a:chOff x="3682845" y="3340976"/>
                <a:chExt cx="31397" cy="26898"/>
              </a:xfrm>
            </p:grpSpPr>
            <p:sp>
              <p:nvSpPr>
                <p:cNvPr id="1775" name="Google Shape;1775;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76"/>
              <p:cNvGrpSpPr/>
              <p:nvPr/>
            </p:nvGrpSpPr>
            <p:grpSpPr>
              <a:xfrm>
                <a:off x="3795393" y="3353725"/>
                <a:ext cx="31499" cy="26993"/>
                <a:chOff x="3795393" y="3353725"/>
                <a:chExt cx="31499" cy="26993"/>
              </a:xfrm>
            </p:grpSpPr>
            <p:sp>
              <p:nvSpPr>
                <p:cNvPr id="1778" name="Google Shape;1778;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76"/>
              <p:cNvGrpSpPr/>
              <p:nvPr/>
            </p:nvGrpSpPr>
            <p:grpSpPr>
              <a:xfrm>
                <a:off x="4176909" y="4363221"/>
                <a:ext cx="38924" cy="33316"/>
                <a:chOff x="4176909" y="4363221"/>
                <a:chExt cx="38924" cy="33316"/>
              </a:xfrm>
            </p:grpSpPr>
            <p:sp>
              <p:nvSpPr>
                <p:cNvPr id="1781" name="Google Shape;1781;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76"/>
              <p:cNvGrpSpPr/>
              <p:nvPr/>
            </p:nvGrpSpPr>
            <p:grpSpPr>
              <a:xfrm>
                <a:off x="4226191" y="4007660"/>
                <a:ext cx="33560" cy="28770"/>
                <a:chOff x="4226191" y="4007660"/>
                <a:chExt cx="33560" cy="28770"/>
              </a:xfrm>
            </p:grpSpPr>
            <p:sp>
              <p:nvSpPr>
                <p:cNvPr id="1784" name="Google Shape;1784;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76"/>
              <p:cNvGrpSpPr/>
              <p:nvPr/>
            </p:nvGrpSpPr>
            <p:grpSpPr>
              <a:xfrm>
                <a:off x="3597785" y="3377045"/>
                <a:ext cx="33591" cy="28699"/>
                <a:chOff x="3597785" y="3377045"/>
                <a:chExt cx="33591" cy="28699"/>
              </a:xfrm>
            </p:grpSpPr>
            <p:sp>
              <p:nvSpPr>
                <p:cNvPr id="1787" name="Google Shape;1787;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76"/>
              <p:cNvGrpSpPr/>
              <p:nvPr/>
            </p:nvGrpSpPr>
            <p:grpSpPr>
              <a:xfrm>
                <a:off x="3887870" y="3669796"/>
                <a:ext cx="33591" cy="28692"/>
                <a:chOff x="3887870" y="3669796"/>
                <a:chExt cx="33591" cy="28692"/>
              </a:xfrm>
            </p:grpSpPr>
            <p:sp>
              <p:nvSpPr>
                <p:cNvPr id="1790" name="Google Shape;1790;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76"/>
              <p:cNvGrpSpPr/>
              <p:nvPr/>
            </p:nvGrpSpPr>
            <p:grpSpPr>
              <a:xfrm>
                <a:off x="3818320" y="3481625"/>
                <a:ext cx="33497" cy="28770"/>
                <a:chOff x="3818320" y="3481625"/>
                <a:chExt cx="33497" cy="28770"/>
              </a:xfrm>
            </p:grpSpPr>
            <p:sp>
              <p:nvSpPr>
                <p:cNvPr id="1793" name="Google Shape;1793;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76"/>
              <p:cNvGrpSpPr/>
              <p:nvPr/>
            </p:nvGrpSpPr>
            <p:grpSpPr>
              <a:xfrm>
                <a:off x="4278139" y="4120948"/>
                <a:ext cx="37492" cy="32129"/>
                <a:chOff x="4278139" y="4120948"/>
                <a:chExt cx="37492" cy="32129"/>
              </a:xfrm>
            </p:grpSpPr>
            <p:sp>
              <p:nvSpPr>
                <p:cNvPr id="1796" name="Google Shape;1796;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76"/>
              <p:cNvGrpSpPr/>
              <p:nvPr/>
            </p:nvGrpSpPr>
            <p:grpSpPr>
              <a:xfrm>
                <a:off x="4419898" y="3977388"/>
                <a:ext cx="33497" cy="28692"/>
                <a:chOff x="4419898" y="3977388"/>
                <a:chExt cx="33497" cy="28692"/>
              </a:xfrm>
            </p:grpSpPr>
            <p:sp>
              <p:nvSpPr>
                <p:cNvPr id="1799" name="Google Shape;1799;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6"/>
              <p:cNvGrpSpPr/>
              <p:nvPr/>
            </p:nvGrpSpPr>
            <p:grpSpPr>
              <a:xfrm>
                <a:off x="4158930" y="4034684"/>
                <a:ext cx="33497" cy="28762"/>
                <a:chOff x="4158930" y="4034684"/>
                <a:chExt cx="33497" cy="28762"/>
              </a:xfrm>
            </p:grpSpPr>
            <p:sp>
              <p:nvSpPr>
                <p:cNvPr id="1802" name="Google Shape;1802;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76"/>
              <p:cNvGrpSpPr/>
              <p:nvPr/>
            </p:nvGrpSpPr>
            <p:grpSpPr>
              <a:xfrm>
                <a:off x="4134949" y="3957049"/>
                <a:ext cx="33497" cy="28770"/>
                <a:chOff x="4134949" y="3957049"/>
                <a:chExt cx="33497" cy="28770"/>
              </a:xfrm>
            </p:grpSpPr>
            <p:sp>
              <p:nvSpPr>
                <p:cNvPr id="1805" name="Google Shape;1805;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76"/>
              <p:cNvGrpSpPr/>
              <p:nvPr/>
            </p:nvGrpSpPr>
            <p:grpSpPr>
              <a:xfrm>
                <a:off x="4193653" y="4184403"/>
                <a:ext cx="43580" cy="37264"/>
                <a:chOff x="4193653" y="4184403"/>
                <a:chExt cx="43580" cy="37264"/>
              </a:xfrm>
            </p:grpSpPr>
            <p:sp>
              <p:nvSpPr>
                <p:cNvPr id="1808" name="Google Shape;1808;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76"/>
              <p:cNvGrpSpPr/>
              <p:nvPr/>
            </p:nvGrpSpPr>
            <p:grpSpPr>
              <a:xfrm>
                <a:off x="4343600" y="3943844"/>
                <a:ext cx="43580" cy="37312"/>
                <a:chOff x="4343600" y="3943844"/>
                <a:chExt cx="43580" cy="37312"/>
              </a:xfrm>
            </p:grpSpPr>
            <p:sp>
              <p:nvSpPr>
                <p:cNvPr id="1811" name="Google Shape;1811;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76"/>
              <p:cNvGrpSpPr/>
              <p:nvPr/>
            </p:nvGrpSpPr>
            <p:grpSpPr>
              <a:xfrm>
                <a:off x="4172339" y="3381693"/>
                <a:ext cx="31499" cy="27001"/>
                <a:chOff x="4172339" y="3381693"/>
                <a:chExt cx="31499" cy="27001"/>
              </a:xfrm>
            </p:grpSpPr>
            <p:sp>
              <p:nvSpPr>
                <p:cNvPr id="1814" name="Google Shape;1814;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16" name="Google Shape;1816;p76"/>
          <p:cNvSpPr txBox="1"/>
          <p:nvPr/>
        </p:nvSpPr>
        <p:spPr>
          <a:xfrm>
            <a:off x="4045082" y="2613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Dash UI</a:t>
            </a:r>
            <a:endParaRPr>
              <a:solidFill>
                <a:srgbClr val="FFFFFF"/>
              </a:solidFill>
              <a:latin typeface="Maven Pro"/>
              <a:ea typeface="Maven Pro"/>
              <a:cs typeface="Maven Pro"/>
              <a:sym typeface="Maven Pro"/>
            </a:endParaRPr>
          </a:p>
        </p:txBody>
      </p:sp>
      <p:sp>
        <p:nvSpPr>
          <p:cNvPr id="1817" name="Google Shape;1817;p76"/>
          <p:cNvSpPr txBox="1"/>
          <p:nvPr>
            <p:ph type="ctrTitle"/>
          </p:nvPr>
        </p:nvSpPr>
        <p:spPr>
          <a:xfrm>
            <a:off x="618825" y="353050"/>
            <a:ext cx="8206500" cy="12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Scenario Diagram - </a:t>
            </a:r>
            <a:r>
              <a:rPr lang="en-GB">
                <a:solidFill>
                  <a:schemeClr val="lt2"/>
                </a:solidFill>
              </a:rPr>
              <a:t>View historical typhoon count based on year </a:t>
            </a:r>
            <a:endParaRPr>
              <a:solidFill>
                <a:schemeClr val="lt2"/>
              </a:solidFill>
            </a:endParaRPr>
          </a:p>
        </p:txBody>
      </p:sp>
      <p:sp>
        <p:nvSpPr>
          <p:cNvPr id="1818" name="Google Shape;181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p77"/>
          <p:cNvPicPr preferRelativeResize="0"/>
          <p:nvPr/>
        </p:nvPicPr>
        <p:blipFill>
          <a:blip r:embed="rId3">
            <a:alphaModFix/>
          </a:blip>
          <a:stretch>
            <a:fillRect/>
          </a:stretch>
        </p:blipFill>
        <p:spPr>
          <a:xfrm>
            <a:off x="492530" y="1776100"/>
            <a:ext cx="1217541" cy="1217533"/>
          </a:xfrm>
          <a:prstGeom prst="rect">
            <a:avLst/>
          </a:prstGeom>
          <a:noFill/>
          <a:ln>
            <a:noFill/>
          </a:ln>
        </p:spPr>
      </p:pic>
      <p:pic>
        <p:nvPicPr>
          <p:cNvPr id="1824" name="Google Shape;1824;p77"/>
          <p:cNvPicPr preferRelativeResize="0"/>
          <p:nvPr/>
        </p:nvPicPr>
        <p:blipFill>
          <a:blip r:embed="rId4">
            <a:alphaModFix/>
          </a:blip>
          <a:stretch>
            <a:fillRect/>
          </a:stretch>
        </p:blipFill>
        <p:spPr>
          <a:xfrm>
            <a:off x="4119169" y="1776088"/>
            <a:ext cx="1362335" cy="791025"/>
          </a:xfrm>
          <a:prstGeom prst="rect">
            <a:avLst/>
          </a:prstGeom>
          <a:noFill/>
          <a:ln>
            <a:noFill/>
          </a:ln>
        </p:spPr>
      </p:pic>
      <p:sp>
        <p:nvSpPr>
          <p:cNvPr id="1825" name="Google Shape;1825;p77"/>
          <p:cNvSpPr txBox="1"/>
          <p:nvPr/>
        </p:nvSpPr>
        <p:spPr>
          <a:xfrm>
            <a:off x="143625" y="3005861"/>
            <a:ext cx="19155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USER</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Credit Suisse Risk Analyst</a:t>
            </a:r>
            <a:endParaRPr>
              <a:solidFill>
                <a:srgbClr val="FFFFFF"/>
              </a:solidFill>
              <a:latin typeface="Maven Pro"/>
              <a:ea typeface="Maven Pro"/>
              <a:cs typeface="Maven Pro"/>
              <a:sym typeface="Maven Pro"/>
            </a:endParaRPr>
          </a:p>
        </p:txBody>
      </p:sp>
      <p:cxnSp>
        <p:nvCxnSpPr>
          <p:cNvPr id="1826" name="Google Shape;1826;p77"/>
          <p:cNvCxnSpPr/>
          <p:nvPr/>
        </p:nvCxnSpPr>
        <p:spPr>
          <a:xfrm>
            <a:off x="2023975" y="2186825"/>
            <a:ext cx="1703700" cy="0"/>
          </a:xfrm>
          <a:prstGeom prst="straightConnector1">
            <a:avLst/>
          </a:prstGeom>
          <a:noFill/>
          <a:ln cap="flat" cmpd="sng" w="28575">
            <a:solidFill>
              <a:srgbClr val="4A86E8"/>
            </a:solidFill>
            <a:prstDash val="solid"/>
            <a:round/>
            <a:headEnd len="med" w="med" type="none"/>
            <a:tailEnd len="med" w="med" type="triangle"/>
          </a:ln>
        </p:spPr>
      </p:cxnSp>
      <p:cxnSp>
        <p:nvCxnSpPr>
          <p:cNvPr id="1827" name="Google Shape;1827;p77"/>
          <p:cNvCxnSpPr/>
          <p:nvPr/>
        </p:nvCxnSpPr>
        <p:spPr>
          <a:xfrm rot="10800000">
            <a:off x="2025725" y="2590275"/>
            <a:ext cx="1703700" cy="0"/>
          </a:xfrm>
          <a:prstGeom prst="straightConnector1">
            <a:avLst/>
          </a:prstGeom>
          <a:noFill/>
          <a:ln cap="flat" cmpd="sng" w="28575">
            <a:solidFill>
              <a:srgbClr val="4A86E8"/>
            </a:solidFill>
            <a:prstDash val="solid"/>
            <a:round/>
            <a:headEnd len="med" w="med" type="none"/>
            <a:tailEnd len="med" w="med" type="triangle"/>
          </a:ln>
        </p:spPr>
      </p:cxnSp>
      <p:sp>
        <p:nvSpPr>
          <p:cNvPr id="1828" name="Google Shape;1828;p77"/>
          <p:cNvSpPr txBox="1"/>
          <p:nvPr/>
        </p:nvSpPr>
        <p:spPr>
          <a:xfrm>
            <a:off x="1556825" y="1396963"/>
            <a:ext cx="2641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1. Selects year</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6. Selects prefecture &amp; category from dropdown list</a:t>
            </a:r>
            <a:endParaRPr>
              <a:solidFill>
                <a:srgbClr val="FFFFFF"/>
              </a:solidFill>
              <a:latin typeface="Maven Pro"/>
              <a:ea typeface="Maven Pro"/>
              <a:cs typeface="Maven Pro"/>
              <a:sym typeface="Maven Pro"/>
            </a:endParaRPr>
          </a:p>
        </p:txBody>
      </p:sp>
      <p:cxnSp>
        <p:nvCxnSpPr>
          <p:cNvPr id="1829" name="Google Shape;1829;p77"/>
          <p:cNvCxnSpPr/>
          <p:nvPr/>
        </p:nvCxnSpPr>
        <p:spPr>
          <a:xfrm rot="2308199">
            <a:off x="5838851" y="2864629"/>
            <a:ext cx="1216194" cy="0"/>
          </a:xfrm>
          <a:prstGeom prst="straightConnector1">
            <a:avLst/>
          </a:prstGeom>
          <a:noFill/>
          <a:ln cap="flat" cmpd="sng" w="28575">
            <a:solidFill>
              <a:srgbClr val="4A86E8"/>
            </a:solidFill>
            <a:prstDash val="solid"/>
            <a:round/>
            <a:headEnd len="med" w="med" type="none"/>
            <a:tailEnd len="med" w="med" type="triangle"/>
          </a:ln>
        </p:spPr>
      </p:cxnSp>
      <p:cxnSp>
        <p:nvCxnSpPr>
          <p:cNvPr id="1830" name="Google Shape;1830;p77"/>
          <p:cNvCxnSpPr/>
          <p:nvPr/>
        </p:nvCxnSpPr>
        <p:spPr>
          <a:xfrm rot="-8491801">
            <a:off x="5588654" y="3181495"/>
            <a:ext cx="1216194" cy="0"/>
          </a:xfrm>
          <a:prstGeom prst="straightConnector1">
            <a:avLst/>
          </a:prstGeom>
          <a:noFill/>
          <a:ln cap="flat" cmpd="sng" w="28575">
            <a:solidFill>
              <a:srgbClr val="4A86E8"/>
            </a:solidFill>
            <a:prstDash val="solid"/>
            <a:round/>
            <a:headEnd len="med" w="med" type="none"/>
            <a:tailEnd len="med" w="med" type="triangle"/>
          </a:ln>
        </p:spPr>
      </p:cxnSp>
      <p:pic>
        <p:nvPicPr>
          <p:cNvPr id="1831" name="Google Shape;1831;p77"/>
          <p:cNvPicPr preferRelativeResize="0"/>
          <p:nvPr/>
        </p:nvPicPr>
        <p:blipFill>
          <a:blip r:embed="rId5">
            <a:alphaModFix/>
          </a:blip>
          <a:stretch>
            <a:fillRect/>
          </a:stretch>
        </p:blipFill>
        <p:spPr>
          <a:xfrm>
            <a:off x="7184224" y="3242926"/>
            <a:ext cx="1009425" cy="1009425"/>
          </a:xfrm>
          <a:prstGeom prst="rect">
            <a:avLst/>
          </a:prstGeom>
          <a:noFill/>
          <a:ln>
            <a:noFill/>
          </a:ln>
        </p:spPr>
      </p:pic>
      <p:sp>
        <p:nvSpPr>
          <p:cNvPr id="1832" name="Google Shape;1832;p77"/>
          <p:cNvSpPr txBox="1"/>
          <p:nvPr/>
        </p:nvSpPr>
        <p:spPr>
          <a:xfrm>
            <a:off x="6933695" y="4296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Python Backend</a:t>
            </a:r>
            <a:endParaRPr>
              <a:solidFill>
                <a:srgbClr val="FFFFFF"/>
              </a:solidFill>
              <a:latin typeface="Maven Pro"/>
              <a:ea typeface="Maven Pro"/>
              <a:cs typeface="Maven Pro"/>
              <a:sym typeface="Maven Pro"/>
            </a:endParaRPr>
          </a:p>
        </p:txBody>
      </p:sp>
      <p:sp>
        <p:nvSpPr>
          <p:cNvPr id="1833" name="Google Shape;1833;p77"/>
          <p:cNvSpPr txBox="1"/>
          <p:nvPr/>
        </p:nvSpPr>
        <p:spPr>
          <a:xfrm>
            <a:off x="6067225" y="1429413"/>
            <a:ext cx="2871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2. Gets typhoons for that year</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3. Generates paths for typhoons</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7. Gets SID for specified typhoon</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8. Generates paths for specified typhoon</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9. Gets total damage caused ($)</a:t>
            </a:r>
            <a:endParaRPr>
              <a:solidFill>
                <a:srgbClr val="FFFFFF"/>
              </a:solidFill>
              <a:latin typeface="Maven Pro"/>
              <a:ea typeface="Maven Pro"/>
              <a:cs typeface="Maven Pro"/>
              <a:sym typeface="Maven Pro"/>
            </a:endParaRPr>
          </a:p>
        </p:txBody>
      </p:sp>
      <p:sp>
        <p:nvSpPr>
          <p:cNvPr id="1834" name="Google Shape;1834;p77"/>
          <p:cNvSpPr txBox="1"/>
          <p:nvPr/>
        </p:nvSpPr>
        <p:spPr>
          <a:xfrm>
            <a:off x="4274525" y="3434800"/>
            <a:ext cx="2985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4. Returns visualisation of typhoons based on selected year</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10. Returns selected typhoon path</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11. Returns damage caused</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a:solidFill>
                <a:srgbClr val="FFFFFF"/>
              </a:solidFill>
              <a:latin typeface="Maven Pro"/>
              <a:ea typeface="Maven Pro"/>
              <a:cs typeface="Maven Pro"/>
              <a:sym typeface="Maven Pro"/>
            </a:endParaRPr>
          </a:p>
        </p:txBody>
      </p:sp>
      <p:sp>
        <p:nvSpPr>
          <p:cNvPr id="1835" name="Google Shape;1835;p77"/>
          <p:cNvSpPr txBox="1"/>
          <p:nvPr/>
        </p:nvSpPr>
        <p:spPr>
          <a:xfrm>
            <a:off x="1633025" y="2569050"/>
            <a:ext cx="2641500" cy="14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5. Displays visualization of typhoons in year selected</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12. Displays selected typhoon path</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13. Displays damaged caused</a:t>
            </a:r>
            <a:endParaRPr>
              <a:solidFill>
                <a:srgbClr val="FFFFFF"/>
              </a:solidFill>
              <a:latin typeface="Maven Pro"/>
              <a:ea typeface="Maven Pro"/>
              <a:cs typeface="Maven Pro"/>
              <a:sym typeface="Maven Pro"/>
            </a:endParaRPr>
          </a:p>
        </p:txBody>
      </p:sp>
      <p:sp>
        <p:nvSpPr>
          <p:cNvPr id="1836" name="Google Shape;1836;p77"/>
          <p:cNvSpPr txBox="1"/>
          <p:nvPr>
            <p:ph type="ctrTitle"/>
          </p:nvPr>
        </p:nvSpPr>
        <p:spPr>
          <a:xfrm>
            <a:off x="618825" y="353050"/>
            <a:ext cx="8206500" cy="12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Scenario Diagram - </a:t>
            </a:r>
            <a:r>
              <a:rPr lang="en-GB">
                <a:solidFill>
                  <a:schemeClr val="accent3"/>
                </a:solidFill>
              </a:rPr>
              <a:t>Visualise historical typhoon paths</a:t>
            </a:r>
            <a:endParaRPr>
              <a:solidFill>
                <a:schemeClr val="accent3"/>
              </a:solidFill>
            </a:endParaRPr>
          </a:p>
        </p:txBody>
      </p:sp>
      <p:sp>
        <p:nvSpPr>
          <p:cNvPr id="1837" name="Google Shape;1837;p77"/>
          <p:cNvSpPr txBox="1"/>
          <p:nvPr/>
        </p:nvSpPr>
        <p:spPr>
          <a:xfrm>
            <a:off x="4045082" y="2613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Dash UI</a:t>
            </a:r>
            <a:endParaRPr>
              <a:solidFill>
                <a:srgbClr val="FFFFFF"/>
              </a:solidFill>
              <a:latin typeface="Maven Pro"/>
              <a:ea typeface="Maven Pro"/>
              <a:cs typeface="Maven Pro"/>
              <a:sym typeface="Maven Pro"/>
            </a:endParaRPr>
          </a:p>
        </p:txBody>
      </p:sp>
      <p:sp>
        <p:nvSpPr>
          <p:cNvPr id="1838" name="Google Shape;183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pic>
        <p:nvPicPr>
          <p:cNvPr id="1843" name="Google Shape;1843;p78"/>
          <p:cNvPicPr preferRelativeResize="0"/>
          <p:nvPr/>
        </p:nvPicPr>
        <p:blipFill>
          <a:blip r:embed="rId3">
            <a:alphaModFix/>
          </a:blip>
          <a:stretch>
            <a:fillRect/>
          </a:stretch>
        </p:blipFill>
        <p:spPr>
          <a:xfrm>
            <a:off x="492530" y="1776100"/>
            <a:ext cx="1217541" cy="1217533"/>
          </a:xfrm>
          <a:prstGeom prst="rect">
            <a:avLst/>
          </a:prstGeom>
          <a:noFill/>
          <a:ln>
            <a:noFill/>
          </a:ln>
        </p:spPr>
      </p:pic>
      <p:pic>
        <p:nvPicPr>
          <p:cNvPr id="1844" name="Google Shape;1844;p78"/>
          <p:cNvPicPr preferRelativeResize="0"/>
          <p:nvPr/>
        </p:nvPicPr>
        <p:blipFill>
          <a:blip r:embed="rId4">
            <a:alphaModFix/>
          </a:blip>
          <a:stretch>
            <a:fillRect/>
          </a:stretch>
        </p:blipFill>
        <p:spPr>
          <a:xfrm>
            <a:off x="4119169" y="1776088"/>
            <a:ext cx="1362335" cy="791025"/>
          </a:xfrm>
          <a:prstGeom prst="rect">
            <a:avLst/>
          </a:prstGeom>
          <a:noFill/>
          <a:ln>
            <a:noFill/>
          </a:ln>
        </p:spPr>
      </p:pic>
      <p:sp>
        <p:nvSpPr>
          <p:cNvPr id="1845" name="Google Shape;1845;p78"/>
          <p:cNvSpPr txBox="1"/>
          <p:nvPr/>
        </p:nvSpPr>
        <p:spPr>
          <a:xfrm>
            <a:off x="143625" y="3005861"/>
            <a:ext cx="19155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USER</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Credit Suisse Risk Analyst</a:t>
            </a:r>
            <a:endParaRPr>
              <a:solidFill>
                <a:srgbClr val="FFFFFF"/>
              </a:solidFill>
              <a:latin typeface="Maven Pro"/>
              <a:ea typeface="Maven Pro"/>
              <a:cs typeface="Maven Pro"/>
              <a:sym typeface="Maven Pro"/>
            </a:endParaRPr>
          </a:p>
        </p:txBody>
      </p:sp>
      <p:cxnSp>
        <p:nvCxnSpPr>
          <p:cNvPr id="1846" name="Google Shape;1846;p78"/>
          <p:cNvCxnSpPr/>
          <p:nvPr/>
        </p:nvCxnSpPr>
        <p:spPr>
          <a:xfrm>
            <a:off x="2023975" y="2186825"/>
            <a:ext cx="1703700" cy="0"/>
          </a:xfrm>
          <a:prstGeom prst="straightConnector1">
            <a:avLst/>
          </a:prstGeom>
          <a:noFill/>
          <a:ln cap="flat" cmpd="sng" w="28575">
            <a:solidFill>
              <a:srgbClr val="4A86E8"/>
            </a:solidFill>
            <a:prstDash val="solid"/>
            <a:round/>
            <a:headEnd len="med" w="med" type="none"/>
            <a:tailEnd len="med" w="med" type="triangle"/>
          </a:ln>
        </p:spPr>
      </p:cxnSp>
      <p:cxnSp>
        <p:nvCxnSpPr>
          <p:cNvPr id="1847" name="Google Shape;1847;p78"/>
          <p:cNvCxnSpPr/>
          <p:nvPr/>
        </p:nvCxnSpPr>
        <p:spPr>
          <a:xfrm rot="10800000">
            <a:off x="2025725" y="2590275"/>
            <a:ext cx="1703700" cy="0"/>
          </a:xfrm>
          <a:prstGeom prst="straightConnector1">
            <a:avLst/>
          </a:prstGeom>
          <a:noFill/>
          <a:ln cap="flat" cmpd="sng" w="28575">
            <a:solidFill>
              <a:srgbClr val="4A86E8"/>
            </a:solidFill>
            <a:prstDash val="solid"/>
            <a:round/>
            <a:headEnd len="med" w="med" type="none"/>
            <a:tailEnd len="med" w="med" type="triangle"/>
          </a:ln>
        </p:spPr>
      </p:cxnSp>
      <p:sp>
        <p:nvSpPr>
          <p:cNvPr id="1848" name="Google Shape;1848;p78"/>
          <p:cNvSpPr txBox="1"/>
          <p:nvPr/>
        </p:nvSpPr>
        <p:spPr>
          <a:xfrm>
            <a:off x="965700" y="1714200"/>
            <a:ext cx="3376800" cy="460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GB">
                <a:solidFill>
                  <a:srgbClr val="FFFFFF"/>
                </a:solidFill>
                <a:latin typeface="Maven Pro"/>
                <a:ea typeface="Maven Pro"/>
                <a:cs typeface="Maven Pro"/>
                <a:sym typeface="Maven Pro"/>
              </a:rPr>
              <a:t>1. </a:t>
            </a:r>
            <a:r>
              <a:rPr lang="en-GB">
                <a:solidFill>
                  <a:srgbClr val="FFFFFF"/>
                </a:solidFill>
                <a:latin typeface="Maven Pro"/>
                <a:ea typeface="Maven Pro"/>
                <a:cs typeface="Maven Pro"/>
                <a:sym typeface="Maven Pro"/>
              </a:rPr>
              <a:t>Hovers over map of Japan</a:t>
            </a:r>
            <a:endParaRPr>
              <a:solidFill>
                <a:srgbClr val="FFFFFF"/>
              </a:solidFill>
              <a:latin typeface="Maven Pro"/>
              <a:ea typeface="Maven Pro"/>
              <a:cs typeface="Maven Pro"/>
              <a:sym typeface="Maven Pro"/>
            </a:endParaRPr>
          </a:p>
        </p:txBody>
      </p:sp>
      <p:cxnSp>
        <p:nvCxnSpPr>
          <p:cNvPr id="1849" name="Google Shape;1849;p78"/>
          <p:cNvCxnSpPr/>
          <p:nvPr/>
        </p:nvCxnSpPr>
        <p:spPr>
          <a:xfrm rot="2308199">
            <a:off x="5838851" y="2864629"/>
            <a:ext cx="1216194" cy="0"/>
          </a:xfrm>
          <a:prstGeom prst="straightConnector1">
            <a:avLst/>
          </a:prstGeom>
          <a:noFill/>
          <a:ln cap="flat" cmpd="sng" w="28575">
            <a:solidFill>
              <a:srgbClr val="4A86E8"/>
            </a:solidFill>
            <a:prstDash val="solid"/>
            <a:round/>
            <a:headEnd len="med" w="med" type="none"/>
            <a:tailEnd len="med" w="med" type="triangle"/>
          </a:ln>
        </p:spPr>
      </p:cxnSp>
      <p:cxnSp>
        <p:nvCxnSpPr>
          <p:cNvPr id="1850" name="Google Shape;1850;p78"/>
          <p:cNvCxnSpPr/>
          <p:nvPr/>
        </p:nvCxnSpPr>
        <p:spPr>
          <a:xfrm rot="-8491801">
            <a:off x="5588654" y="3181495"/>
            <a:ext cx="1216194" cy="0"/>
          </a:xfrm>
          <a:prstGeom prst="straightConnector1">
            <a:avLst/>
          </a:prstGeom>
          <a:noFill/>
          <a:ln cap="flat" cmpd="sng" w="28575">
            <a:solidFill>
              <a:srgbClr val="4A86E8"/>
            </a:solidFill>
            <a:prstDash val="solid"/>
            <a:round/>
            <a:headEnd len="med" w="med" type="none"/>
            <a:tailEnd len="med" w="med" type="triangle"/>
          </a:ln>
        </p:spPr>
      </p:cxnSp>
      <p:pic>
        <p:nvPicPr>
          <p:cNvPr id="1851" name="Google Shape;1851;p78"/>
          <p:cNvPicPr preferRelativeResize="0"/>
          <p:nvPr/>
        </p:nvPicPr>
        <p:blipFill>
          <a:blip r:embed="rId5">
            <a:alphaModFix/>
          </a:blip>
          <a:stretch>
            <a:fillRect/>
          </a:stretch>
        </p:blipFill>
        <p:spPr>
          <a:xfrm>
            <a:off x="7184224" y="3242926"/>
            <a:ext cx="1009425" cy="1009425"/>
          </a:xfrm>
          <a:prstGeom prst="rect">
            <a:avLst/>
          </a:prstGeom>
          <a:noFill/>
          <a:ln>
            <a:noFill/>
          </a:ln>
        </p:spPr>
      </p:pic>
      <p:sp>
        <p:nvSpPr>
          <p:cNvPr id="1852" name="Google Shape;1852;p78"/>
          <p:cNvSpPr txBox="1"/>
          <p:nvPr/>
        </p:nvSpPr>
        <p:spPr>
          <a:xfrm>
            <a:off x="6933695" y="4296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Python Backend</a:t>
            </a:r>
            <a:endParaRPr>
              <a:solidFill>
                <a:srgbClr val="FFFFFF"/>
              </a:solidFill>
              <a:latin typeface="Maven Pro"/>
              <a:ea typeface="Maven Pro"/>
              <a:cs typeface="Maven Pro"/>
              <a:sym typeface="Maven Pro"/>
            </a:endParaRPr>
          </a:p>
        </p:txBody>
      </p:sp>
      <p:sp>
        <p:nvSpPr>
          <p:cNvPr id="1853" name="Google Shape;1853;p78"/>
          <p:cNvSpPr txBox="1"/>
          <p:nvPr/>
        </p:nvSpPr>
        <p:spPr>
          <a:xfrm>
            <a:off x="6082900" y="227782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2. Gets ID &amp; asset value scale</a:t>
            </a:r>
            <a:endParaRPr>
              <a:solidFill>
                <a:srgbClr val="FFFFFF"/>
              </a:solidFill>
              <a:latin typeface="Maven Pro"/>
              <a:ea typeface="Maven Pro"/>
              <a:cs typeface="Maven Pro"/>
              <a:sym typeface="Maven Pro"/>
            </a:endParaRPr>
          </a:p>
        </p:txBody>
      </p:sp>
      <p:sp>
        <p:nvSpPr>
          <p:cNvPr id="1854" name="Google Shape;1854;p78"/>
          <p:cNvSpPr txBox="1"/>
          <p:nvPr/>
        </p:nvSpPr>
        <p:spPr>
          <a:xfrm>
            <a:off x="4202125" y="3434800"/>
            <a:ext cx="29820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3. Returns ID &amp; asset </a:t>
            </a:r>
            <a:br>
              <a:rPr lang="en-GB">
                <a:solidFill>
                  <a:srgbClr val="FFFFFF"/>
                </a:solidFill>
                <a:latin typeface="Maven Pro"/>
                <a:ea typeface="Maven Pro"/>
                <a:cs typeface="Maven Pro"/>
                <a:sym typeface="Maven Pro"/>
              </a:rPr>
            </a:br>
            <a:r>
              <a:rPr lang="en-GB">
                <a:solidFill>
                  <a:srgbClr val="FFFFFF"/>
                </a:solidFill>
                <a:latin typeface="Maven Pro"/>
                <a:ea typeface="Maven Pro"/>
                <a:cs typeface="Maven Pro"/>
                <a:sym typeface="Maven Pro"/>
              </a:rPr>
              <a:t>value scale</a:t>
            </a:r>
            <a:endParaRPr>
              <a:solidFill>
                <a:srgbClr val="FFFFFF"/>
              </a:solidFill>
              <a:latin typeface="Maven Pro"/>
              <a:ea typeface="Maven Pro"/>
              <a:cs typeface="Maven Pro"/>
              <a:sym typeface="Maven Pro"/>
            </a:endParaRPr>
          </a:p>
        </p:txBody>
      </p:sp>
      <p:sp>
        <p:nvSpPr>
          <p:cNvPr id="1855" name="Google Shape;1855;p78"/>
          <p:cNvSpPr txBox="1"/>
          <p:nvPr/>
        </p:nvSpPr>
        <p:spPr>
          <a:xfrm>
            <a:off x="1696925" y="266212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4</a:t>
            </a:r>
            <a:r>
              <a:rPr lang="en-GB">
                <a:solidFill>
                  <a:srgbClr val="FFFFFF"/>
                </a:solidFill>
                <a:latin typeface="Maven Pro"/>
                <a:ea typeface="Maven Pro"/>
                <a:cs typeface="Maven Pro"/>
                <a:sym typeface="Maven Pro"/>
              </a:rPr>
              <a:t>. Displays asset value scale data in tooltip</a:t>
            </a:r>
            <a:endParaRPr>
              <a:solidFill>
                <a:srgbClr val="FFFFFF"/>
              </a:solidFill>
              <a:latin typeface="Maven Pro"/>
              <a:ea typeface="Maven Pro"/>
              <a:cs typeface="Maven Pro"/>
              <a:sym typeface="Maven Pro"/>
            </a:endParaRPr>
          </a:p>
        </p:txBody>
      </p:sp>
      <p:sp>
        <p:nvSpPr>
          <p:cNvPr id="1856" name="Google Shape;1856;p78"/>
          <p:cNvSpPr txBox="1"/>
          <p:nvPr>
            <p:ph type="ctrTitle"/>
          </p:nvPr>
        </p:nvSpPr>
        <p:spPr>
          <a:xfrm>
            <a:off x="618825" y="353050"/>
            <a:ext cx="8206500" cy="7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Scenario Diagram - </a:t>
            </a:r>
            <a:r>
              <a:rPr lang="en-GB">
                <a:solidFill>
                  <a:schemeClr val="accent2"/>
                </a:solidFill>
              </a:rPr>
              <a:t>Visualise Asset Values</a:t>
            </a:r>
            <a:endParaRPr>
              <a:solidFill>
                <a:schemeClr val="accent2"/>
              </a:solidFill>
            </a:endParaRPr>
          </a:p>
        </p:txBody>
      </p:sp>
      <p:sp>
        <p:nvSpPr>
          <p:cNvPr id="1857" name="Google Shape;1857;p78"/>
          <p:cNvSpPr txBox="1"/>
          <p:nvPr/>
        </p:nvSpPr>
        <p:spPr>
          <a:xfrm>
            <a:off x="4045082" y="2613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Dash UI</a:t>
            </a:r>
            <a:endParaRPr>
              <a:solidFill>
                <a:srgbClr val="FFFFFF"/>
              </a:solidFill>
              <a:latin typeface="Maven Pro"/>
              <a:ea typeface="Maven Pro"/>
              <a:cs typeface="Maven Pro"/>
              <a:sym typeface="Maven Pro"/>
            </a:endParaRPr>
          </a:p>
        </p:txBody>
      </p:sp>
      <p:sp>
        <p:nvSpPr>
          <p:cNvPr id="1858" name="Google Shape;1858;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id="1863" name="Google Shape;1863;p79"/>
          <p:cNvPicPr preferRelativeResize="0"/>
          <p:nvPr/>
        </p:nvPicPr>
        <p:blipFill>
          <a:blip r:embed="rId3">
            <a:alphaModFix/>
          </a:blip>
          <a:stretch>
            <a:fillRect/>
          </a:stretch>
        </p:blipFill>
        <p:spPr>
          <a:xfrm>
            <a:off x="492530" y="1776100"/>
            <a:ext cx="1217541" cy="1217533"/>
          </a:xfrm>
          <a:prstGeom prst="rect">
            <a:avLst/>
          </a:prstGeom>
          <a:noFill/>
          <a:ln>
            <a:noFill/>
          </a:ln>
        </p:spPr>
      </p:pic>
      <p:pic>
        <p:nvPicPr>
          <p:cNvPr id="1864" name="Google Shape;1864;p79"/>
          <p:cNvPicPr preferRelativeResize="0"/>
          <p:nvPr/>
        </p:nvPicPr>
        <p:blipFill>
          <a:blip r:embed="rId4">
            <a:alphaModFix/>
          </a:blip>
          <a:stretch>
            <a:fillRect/>
          </a:stretch>
        </p:blipFill>
        <p:spPr>
          <a:xfrm>
            <a:off x="4119169" y="1776088"/>
            <a:ext cx="1362335" cy="791025"/>
          </a:xfrm>
          <a:prstGeom prst="rect">
            <a:avLst/>
          </a:prstGeom>
          <a:noFill/>
          <a:ln>
            <a:noFill/>
          </a:ln>
        </p:spPr>
      </p:pic>
      <p:sp>
        <p:nvSpPr>
          <p:cNvPr id="1865" name="Google Shape;1865;p79"/>
          <p:cNvSpPr txBox="1"/>
          <p:nvPr/>
        </p:nvSpPr>
        <p:spPr>
          <a:xfrm>
            <a:off x="143625" y="3005861"/>
            <a:ext cx="19155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USER</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Credit Suisse Risk Analyst</a:t>
            </a:r>
            <a:endParaRPr>
              <a:solidFill>
                <a:srgbClr val="FFFFFF"/>
              </a:solidFill>
              <a:latin typeface="Maven Pro"/>
              <a:ea typeface="Maven Pro"/>
              <a:cs typeface="Maven Pro"/>
              <a:sym typeface="Maven Pro"/>
            </a:endParaRPr>
          </a:p>
        </p:txBody>
      </p:sp>
      <p:cxnSp>
        <p:nvCxnSpPr>
          <p:cNvPr id="1866" name="Google Shape;1866;p79"/>
          <p:cNvCxnSpPr/>
          <p:nvPr/>
        </p:nvCxnSpPr>
        <p:spPr>
          <a:xfrm>
            <a:off x="2023975" y="2186825"/>
            <a:ext cx="1703700" cy="0"/>
          </a:xfrm>
          <a:prstGeom prst="straightConnector1">
            <a:avLst/>
          </a:prstGeom>
          <a:noFill/>
          <a:ln cap="flat" cmpd="sng" w="28575">
            <a:solidFill>
              <a:srgbClr val="4A86E8"/>
            </a:solidFill>
            <a:prstDash val="solid"/>
            <a:round/>
            <a:headEnd len="med" w="med" type="none"/>
            <a:tailEnd len="med" w="med" type="triangle"/>
          </a:ln>
        </p:spPr>
      </p:cxnSp>
      <p:cxnSp>
        <p:nvCxnSpPr>
          <p:cNvPr id="1867" name="Google Shape;1867;p79"/>
          <p:cNvCxnSpPr/>
          <p:nvPr/>
        </p:nvCxnSpPr>
        <p:spPr>
          <a:xfrm rot="10800000">
            <a:off x="2025725" y="2590275"/>
            <a:ext cx="1703700" cy="0"/>
          </a:xfrm>
          <a:prstGeom prst="straightConnector1">
            <a:avLst/>
          </a:prstGeom>
          <a:noFill/>
          <a:ln cap="flat" cmpd="sng" w="28575">
            <a:solidFill>
              <a:srgbClr val="4A86E8"/>
            </a:solidFill>
            <a:prstDash val="solid"/>
            <a:round/>
            <a:headEnd len="med" w="med" type="none"/>
            <a:tailEnd len="med" w="med" type="triangle"/>
          </a:ln>
        </p:spPr>
      </p:cxnSp>
      <p:sp>
        <p:nvSpPr>
          <p:cNvPr id="1868" name="Google Shape;1868;p79"/>
          <p:cNvSpPr txBox="1"/>
          <p:nvPr/>
        </p:nvSpPr>
        <p:spPr>
          <a:xfrm>
            <a:off x="1695175" y="160647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1. </a:t>
            </a:r>
            <a:r>
              <a:rPr lang="en-GB">
                <a:solidFill>
                  <a:srgbClr val="FFFFFF"/>
                </a:solidFill>
                <a:latin typeface="Maven Pro"/>
                <a:ea typeface="Maven Pro"/>
                <a:cs typeface="Maven Pro"/>
                <a:sym typeface="Maven Pro"/>
              </a:rPr>
              <a:t>Adds/drops prefectures from existing list</a:t>
            </a:r>
            <a:endParaRPr>
              <a:solidFill>
                <a:srgbClr val="FFFFFF"/>
              </a:solidFill>
              <a:latin typeface="Maven Pro"/>
              <a:ea typeface="Maven Pro"/>
              <a:cs typeface="Maven Pro"/>
              <a:sym typeface="Maven Pro"/>
            </a:endParaRPr>
          </a:p>
        </p:txBody>
      </p:sp>
      <p:cxnSp>
        <p:nvCxnSpPr>
          <p:cNvPr id="1869" name="Google Shape;1869;p79"/>
          <p:cNvCxnSpPr/>
          <p:nvPr/>
        </p:nvCxnSpPr>
        <p:spPr>
          <a:xfrm rot="2308199">
            <a:off x="5838851" y="2864629"/>
            <a:ext cx="1216194" cy="0"/>
          </a:xfrm>
          <a:prstGeom prst="straightConnector1">
            <a:avLst/>
          </a:prstGeom>
          <a:noFill/>
          <a:ln cap="flat" cmpd="sng" w="28575">
            <a:solidFill>
              <a:srgbClr val="4A86E8"/>
            </a:solidFill>
            <a:prstDash val="solid"/>
            <a:round/>
            <a:headEnd len="med" w="med" type="none"/>
            <a:tailEnd len="med" w="med" type="triangle"/>
          </a:ln>
        </p:spPr>
      </p:cxnSp>
      <p:cxnSp>
        <p:nvCxnSpPr>
          <p:cNvPr id="1870" name="Google Shape;1870;p79"/>
          <p:cNvCxnSpPr/>
          <p:nvPr/>
        </p:nvCxnSpPr>
        <p:spPr>
          <a:xfrm rot="-8491801">
            <a:off x="5588654" y="3181495"/>
            <a:ext cx="1216194" cy="0"/>
          </a:xfrm>
          <a:prstGeom prst="straightConnector1">
            <a:avLst/>
          </a:prstGeom>
          <a:noFill/>
          <a:ln cap="flat" cmpd="sng" w="28575">
            <a:solidFill>
              <a:srgbClr val="4A86E8"/>
            </a:solidFill>
            <a:prstDash val="solid"/>
            <a:round/>
            <a:headEnd len="med" w="med" type="none"/>
            <a:tailEnd len="med" w="med" type="triangle"/>
          </a:ln>
        </p:spPr>
      </p:cxnSp>
      <p:pic>
        <p:nvPicPr>
          <p:cNvPr id="1871" name="Google Shape;1871;p79"/>
          <p:cNvPicPr preferRelativeResize="0"/>
          <p:nvPr/>
        </p:nvPicPr>
        <p:blipFill>
          <a:blip r:embed="rId5">
            <a:alphaModFix/>
          </a:blip>
          <a:stretch>
            <a:fillRect/>
          </a:stretch>
        </p:blipFill>
        <p:spPr>
          <a:xfrm>
            <a:off x="7184224" y="3242926"/>
            <a:ext cx="1009425" cy="1009425"/>
          </a:xfrm>
          <a:prstGeom prst="rect">
            <a:avLst/>
          </a:prstGeom>
          <a:noFill/>
          <a:ln>
            <a:noFill/>
          </a:ln>
        </p:spPr>
      </p:pic>
      <p:sp>
        <p:nvSpPr>
          <p:cNvPr id="1872" name="Google Shape;1872;p79"/>
          <p:cNvSpPr txBox="1"/>
          <p:nvPr/>
        </p:nvSpPr>
        <p:spPr>
          <a:xfrm>
            <a:off x="6933695" y="4296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Python Backend</a:t>
            </a:r>
            <a:endParaRPr>
              <a:solidFill>
                <a:srgbClr val="FFFFFF"/>
              </a:solidFill>
              <a:latin typeface="Maven Pro"/>
              <a:ea typeface="Maven Pro"/>
              <a:cs typeface="Maven Pro"/>
              <a:sym typeface="Maven Pro"/>
            </a:endParaRPr>
          </a:p>
        </p:txBody>
      </p:sp>
      <p:sp>
        <p:nvSpPr>
          <p:cNvPr id="1873" name="Google Shape;1873;p79"/>
          <p:cNvSpPr txBox="1"/>
          <p:nvPr/>
        </p:nvSpPr>
        <p:spPr>
          <a:xfrm>
            <a:off x="4045082" y="26132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Dash UI</a:t>
            </a:r>
            <a:endParaRPr>
              <a:solidFill>
                <a:srgbClr val="FFFFFF"/>
              </a:solidFill>
              <a:latin typeface="Maven Pro"/>
              <a:ea typeface="Maven Pro"/>
              <a:cs typeface="Maven Pro"/>
              <a:sym typeface="Maven Pro"/>
            </a:endParaRPr>
          </a:p>
        </p:txBody>
      </p:sp>
      <p:sp>
        <p:nvSpPr>
          <p:cNvPr id="1874" name="Google Shape;1874;p79"/>
          <p:cNvSpPr txBox="1"/>
          <p:nvPr>
            <p:ph type="ctrTitle"/>
          </p:nvPr>
        </p:nvSpPr>
        <p:spPr>
          <a:xfrm>
            <a:off x="618825" y="353050"/>
            <a:ext cx="8206500" cy="12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Scenario Diagram - </a:t>
            </a:r>
            <a:r>
              <a:rPr lang="en-GB">
                <a:solidFill>
                  <a:schemeClr val="accent1"/>
                </a:solidFill>
              </a:rPr>
              <a:t>Visualise environmental factors and typhoon counts</a:t>
            </a:r>
            <a:r>
              <a:rPr lang="en-GB"/>
              <a:t> </a:t>
            </a:r>
            <a:endParaRPr/>
          </a:p>
        </p:txBody>
      </p:sp>
      <p:sp>
        <p:nvSpPr>
          <p:cNvPr id="1875" name="Google Shape;1875;p79"/>
          <p:cNvSpPr txBox="1"/>
          <p:nvPr/>
        </p:nvSpPr>
        <p:spPr>
          <a:xfrm>
            <a:off x="6313225" y="1839725"/>
            <a:ext cx="2724600" cy="14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2. Gets average temperature for selected prefectures</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3. Gets average precipitation for selected prefectures</a:t>
            </a:r>
            <a:endParaRPr>
              <a:solidFill>
                <a:srgbClr val="FFFFFF"/>
              </a:solidFill>
              <a:latin typeface="Maven Pro"/>
              <a:ea typeface="Maven Pro"/>
              <a:cs typeface="Maven Pro"/>
              <a:sym typeface="Maven Pro"/>
            </a:endParaRPr>
          </a:p>
        </p:txBody>
      </p:sp>
      <p:sp>
        <p:nvSpPr>
          <p:cNvPr id="1876" name="Google Shape;1876;p79"/>
          <p:cNvSpPr txBox="1"/>
          <p:nvPr/>
        </p:nvSpPr>
        <p:spPr>
          <a:xfrm>
            <a:off x="3959050" y="3324275"/>
            <a:ext cx="2871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4. Returns visualisation for temperature and precipitation plotted against total typhoon counts for Japan</a:t>
            </a:r>
            <a:endParaRPr>
              <a:solidFill>
                <a:srgbClr val="FFFFFF"/>
              </a:solidFill>
              <a:latin typeface="Maven Pro"/>
              <a:ea typeface="Maven Pro"/>
              <a:cs typeface="Maven Pro"/>
              <a:sym typeface="Maven Pro"/>
            </a:endParaRPr>
          </a:p>
        </p:txBody>
      </p:sp>
      <p:sp>
        <p:nvSpPr>
          <p:cNvPr id="1877" name="Google Shape;1877;p79"/>
          <p:cNvSpPr txBox="1"/>
          <p:nvPr/>
        </p:nvSpPr>
        <p:spPr>
          <a:xfrm>
            <a:off x="1696925" y="2782425"/>
            <a:ext cx="2361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5. Displays generated visualisation</a:t>
            </a:r>
            <a:endParaRPr>
              <a:solidFill>
                <a:srgbClr val="FFFFFF"/>
              </a:solidFill>
              <a:latin typeface="Maven Pro"/>
              <a:ea typeface="Maven Pro"/>
              <a:cs typeface="Maven Pro"/>
              <a:sym typeface="Maven Pro"/>
            </a:endParaRPr>
          </a:p>
        </p:txBody>
      </p:sp>
      <p:sp>
        <p:nvSpPr>
          <p:cNvPr id="1878" name="Google Shape;187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id="1883" name="Google Shape;1883;p80"/>
          <p:cNvPicPr preferRelativeResize="0"/>
          <p:nvPr/>
        </p:nvPicPr>
        <p:blipFill>
          <a:blip r:embed="rId3">
            <a:alphaModFix/>
          </a:blip>
          <a:stretch>
            <a:fillRect/>
          </a:stretch>
        </p:blipFill>
        <p:spPr>
          <a:xfrm>
            <a:off x="263930" y="1776100"/>
            <a:ext cx="1217541" cy="1217533"/>
          </a:xfrm>
          <a:prstGeom prst="rect">
            <a:avLst/>
          </a:prstGeom>
          <a:noFill/>
          <a:ln>
            <a:noFill/>
          </a:ln>
        </p:spPr>
      </p:pic>
      <p:sp>
        <p:nvSpPr>
          <p:cNvPr id="1884" name="Google Shape;1884;p80"/>
          <p:cNvSpPr txBox="1"/>
          <p:nvPr/>
        </p:nvSpPr>
        <p:spPr>
          <a:xfrm>
            <a:off x="-84975" y="3005861"/>
            <a:ext cx="19155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USER</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Credit Suisse Risk Analyst</a:t>
            </a:r>
            <a:endParaRPr>
              <a:solidFill>
                <a:srgbClr val="FFFFFF"/>
              </a:solidFill>
              <a:latin typeface="Maven Pro"/>
              <a:ea typeface="Maven Pro"/>
              <a:cs typeface="Maven Pro"/>
              <a:sym typeface="Maven Pro"/>
            </a:endParaRPr>
          </a:p>
        </p:txBody>
      </p:sp>
      <p:cxnSp>
        <p:nvCxnSpPr>
          <p:cNvPr id="1885" name="Google Shape;1885;p80"/>
          <p:cNvCxnSpPr/>
          <p:nvPr/>
        </p:nvCxnSpPr>
        <p:spPr>
          <a:xfrm flipH="1" rot="10800000">
            <a:off x="7127325" y="2642400"/>
            <a:ext cx="573900" cy="833700"/>
          </a:xfrm>
          <a:prstGeom prst="straightConnector1">
            <a:avLst/>
          </a:prstGeom>
          <a:noFill/>
          <a:ln cap="flat" cmpd="sng" w="28575">
            <a:solidFill>
              <a:srgbClr val="4A86E8"/>
            </a:solidFill>
            <a:prstDash val="solid"/>
            <a:round/>
            <a:headEnd len="med" w="med" type="none"/>
            <a:tailEnd len="med" w="med" type="triangle"/>
          </a:ln>
        </p:spPr>
      </p:cxnSp>
      <p:grpSp>
        <p:nvGrpSpPr>
          <p:cNvPr id="1886" name="Google Shape;1886;p80"/>
          <p:cNvGrpSpPr/>
          <p:nvPr/>
        </p:nvGrpSpPr>
        <p:grpSpPr>
          <a:xfrm>
            <a:off x="7467225" y="1299688"/>
            <a:ext cx="1510501" cy="1197515"/>
            <a:chOff x="6945075" y="3538938"/>
            <a:chExt cx="1510501" cy="1197515"/>
          </a:xfrm>
        </p:grpSpPr>
        <p:sp>
          <p:nvSpPr>
            <p:cNvPr id="1887" name="Google Shape;1887;p80"/>
            <p:cNvSpPr txBox="1"/>
            <p:nvPr/>
          </p:nvSpPr>
          <p:spPr>
            <a:xfrm>
              <a:off x="6945075" y="4062353"/>
              <a:ext cx="1510500" cy="6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WEB API</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Reverse geocoding</a:t>
              </a:r>
              <a:endParaRPr>
                <a:solidFill>
                  <a:srgbClr val="FFFFFF"/>
                </a:solidFill>
                <a:latin typeface="Maven Pro"/>
                <a:ea typeface="Maven Pro"/>
                <a:cs typeface="Maven Pro"/>
                <a:sym typeface="Maven Pro"/>
              </a:endParaRPr>
            </a:p>
          </p:txBody>
        </p:sp>
        <p:pic>
          <p:nvPicPr>
            <p:cNvPr id="1888" name="Google Shape;1888;p80"/>
            <p:cNvPicPr preferRelativeResize="0"/>
            <p:nvPr/>
          </p:nvPicPr>
          <p:blipFill rotWithShape="1">
            <a:blip r:embed="rId4">
              <a:alphaModFix/>
            </a:blip>
            <a:srcRect b="37810" l="6370" r="4288" t="31232"/>
            <a:stretch/>
          </p:blipFill>
          <p:spPr>
            <a:xfrm>
              <a:off x="6945075" y="3538938"/>
              <a:ext cx="1510501" cy="523410"/>
            </a:xfrm>
            <a:prstGeom prst="rect">
              <a:avLst/>
            </a:prstGeom>
            <a:noFill/>
            <a:ln>
              <a:noFill/>
            </a:ln>
          </p:spPr>
        </p:pic>
      </p:grpSp>
      <p:sp>
        <p:nvSpPr>
          <p:cNvPr id="1889" name="Google Shape;1889;p80"/>
          <p:cNvSpPr txBox="1"/>
          <p:nvPr/>
        </p:nvSpPr>
        <p:spPr>
          <a:xfrm>
            <a:off x="1249625" y="1515800"/>
            <a:ext cx="27891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1. Selects coordinates on map </a:t>
            </a:r>
            <a:endParaRPr>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4. Select ‘simulate damages’</a:t>
            </a:r>
            <a:endParaRPr>
              <a:solidFill>
                <a:srgbClr val="FFFFFF"/>
              </a:solidFill>
              <a:latin typeface="Maven Pro"/>
              <a:ea typeface="Maven Pro"/>
              <a:cs typeface="Maven Pro"/>
              <a:sym typeface="Maven Pro"/>
            </a:endParaRPr>
          </a:p>
        </p:txBody>
      </p:sp>
      <p:sp>
        <p:nvSpPr>
          <p:cNvPr id="1890" name="Google Shape;1890;p80"/>
          <p:cNvSpPr txBox="1"/>
          <p:nvPr/>
        </p:nvSpPr>
        <p:spPr>
          <a:xfrm>
            <a:off x="6395525" y="1659963"/>
            <a:ext cx="1362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aven Pro"/>
                <a:ea typeface="Maven Pro"/>
                <a:cs typeface="Maven Pro"/>
                <a:sym typeface="Maven Pro"/>
              </a:rPr>
              <a:t>6</a:t>
            </a:r>
            <a:r>
              <a:rPr lang="en-GB">
                <a:solidFill>
                  <a:schemeClr val="lt1"/>
                </a:solidFill>
                <a:latin typeface="Maven Pro"/>
                <a:ea typeface="Maven Pro"/>
                <a:cs typeface="Maven Pro"/>
                <a:sym typeface="Maven Pro"/>
              </a:rPr>
              <a:t>. Sends request containing lat &amp; lon of coordinates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1891" name="Google Shape;1891;p80"/>
          <p:cNvSpPr txBox="1"/>
          <p:nvPr/>
        </p:nvSpPr>
        <p:spPr>
          <a:xfrm>
            <a:off x="7300613" y="3157938"/>
            <a:ext cx="16209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aven Pro"/>
                <a:ea typeface="Maven Pro"/>
                <a:cs typeface="Maven Pro"/>
                <a:sym typeface="Maven Pro"/>
              </a:rPr>
              <a:t>7</a:t>
            </a:r>
            <a:r>
              <a:rPr lang="en-GB">
                <a:solidFill>
                  <a:schemeClr val="lt1"/>
                </a:solidFill>
                <a:latin typeface="Maven Pro"/>
                <a:ea typeface="Maven Pro"/>
                <a:cs typeface="Maven Pro"/>
                <a:sym typeface="Maven Pro"/>
              </a:rPr>
              <a:t>. Returns translated prefecture based on inputted lat &amp; lon</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cxnSp>
        <p:nvCxnSpPr>
          <p:cNvPr id="1892" name="Google Shape;1892;p80"/>
          <p:cNvCxnSpPr/>
          <p:nvPr/>
        </p:nvCxnSpPr>
        <p:spPr>
          <a:xfrm flipH="1">
            <a:off x="7339425" y="2797850"/>
            <a:ext cx="621600" cy="904200"/>
          </a:xfrm>
          <a:prstGeom prst="straightConnector1">
            <a:avLst/>
          </a:prstGeom>
          <a:noFill/>
          <a:ln cap="flat" cmpd="sng" w="28575">
            <a:solidFill>
              <a:srgbClr val="4A86E8"/>
            </a:solidFill>
            <a:prstDash val="solid"/>
            <a:round/>
            <a:headEnd len="med" w="med" type="none"/>
            <a:tailEnd len="med" w="med" type="triangle"/>
          </a:ln>
        </p:spPr>
      </p:cxnSp>
      <p:sp>
        <p:nvSpPr>
          <p:cNvPr id="1893" name="Google Shape;1893;p80"/>
          <p:cNvSpPr txBox="1"/>
          <p:nvPr/>
        </p:nvSpPr>
        <p:spPr>
          <a:xfrm>
            <a:off x="1525725" y="2612725"/>
            <a:ext cx="2442300" cy="9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aven Pro"/>
                <a:ea typeface="Maven Pro"/>
                <a:cs typeface="Maven Pro"/>
                <a:sym typeface="Maven Pro"/>
              </a:rPr>
              <a:t>2</a:t>
            </a:r>
            <a:r>
              <a:rPr lang="en-GB">
                <a:solidFill>
                  <a:schemeClr val="lt1"/>
                </a:solidFill>
                <a:latin typeface="Maven Pro"/>
                <a:ea typeface="Maven Pro"/>
                <a:cs typeface="Maven Pro"/>
                <a:sym typeface="Maven Pro"/>
              </a:rPr>
              <a:t>. Displays visualisation of lat &amp; lon</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GB">
                <a:solidFill>
                  <a:schemeClr val="lt1"/>
                </a:solidFill>
                <a:latin typeface="Maven Pro"/>
                <a:ea typeface="Maven Pro"/>
                <a:cs typeface="Maven Pro"/>
                <a:sym typeface="Maven Pro"/>
              </a:rPr>
              <a:t>3. Displays visualisation of path formed from selection(s)</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GB">
                <a:solidFill>
                  <a:schemeClr val="lt1"/>
                </a:solidFill>
                <a:latin typeface="Maven Pro"/>
                <a:ea typeface="Maven Pro"/>
                <a:cs typeface="Maven Pro"/>
                <a:sym typeface="Maven Pro"/>
              </a:rPr>
              <a:t>9. Display total damage($) </a:t>
            </a:r>
            <a:endParaRPr>
              <a:solidFill>
                <a:schemeClr val="lt1"/>
              </a:solidFill>
              <a:latin typeface="Maven Pro"/>
              <a:ea typeface="Maven Pro"/>
              <a:cs typeface="Maven Pro"/>
              <a:sym typeface="Maven Pro"/>
            </a:endParaRPr>
          </a:p>
        </p:txBody>
      </p:sp>
      <p:sp>
        <p:nvSpPr>
          <p:cNvPr id="1894" name="Google Shape;1894;p80"/>
          <p:cNvSpPr txBox="1"/>
          <p:nvPr>
            <p:ph type="ctrTitle"/>
          </p:nvPr>
        </p:nvSpPr>
        <p:spPr>
          <a:xfrm>
            <a:off x="618825" y="353050"/>
            <a:ext cx="82065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Scenario Diagram - </a:t>
            </a:r>
            <a:r>
              <a:rPr lang="en-GB">
                <a:solidFill>
                  <a:schemeClr val="accent3"/>
                </a:solidFill>
              </a:rPr>
              <a:t>Simulate Typhoon Tracks</a:t>
            </a:r>
            <a:endParaRPr/>
          </a:p>
        </p:txBody>
      </p:sp>
      <p:grpSp>
        <p:nvGrpSpPr>
          <p:cNvPr id="1895" name="Google Shape;1895;p80"/>
          <p:cNvGrpSpPr/>
          <p:nvPr/>
        </p:nvGrpSpPr>
        <p:grpSpPr>
          <a:xfrm>
            <a:off x="5865845" y="3478263"/>
            <a:ext cx="1510500" cy="1473920"/>
            <a:chOff x="4045070" y="3825126"/>
            <a:chExt cx="1510500" cy="1473920"/>
          </a:xfrm>
        </p:grpSpPr>
        <p:pic>
          <p:nvPicPr>
            <p:cNvPr id="1896" name="Google Shape;1896;p80"/>
            <p:cNvPicPr preferRelativeResize="0"/>
            <p:nvPr/>
          </p:nvPicPr>
          <p:blipFill>
            <a:blip r:embed="rId5">
              <a:alphaModFix/>
            </a:blip>
            <a:stretch>
              <a:fillRect/>
            </a:stretch>
          </p:blipFill>
          <p:spPr>
            <a:xfrm>
              <a:off x="4295599" y="3825126"/>
              <a:ext cx="1009425" cy="1009425"/>
            </a:xfrm>
            <a:prstGeom prst="rect">
              <a:avLst/>
            </a:prstGeom>
            <a:noFill/>
            <a:ln>
              <a:noFill/>
            </a:ln>
          </p:spPr>
        </p:pic>
        <p:sp>
          <p:nvSpPr>
            <p:cNvPr id="1897" name="Google Shape;1897;p80"/>
            <p:cNvSpPr txBox="1"/>
            <p:nvPr/>
          </p:nvSpPr>
          <p:spPr>
            <a:xfrm>
              <a:off x="4045070" y="4878445"/>
              <a:ext cx="15105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Python Backend</a:t>
              </a:r>
              <a:endParaRPr>
                <a:solidFill>
                  <a:srgbClr val="FFFFFF"/>
                </a:solidFill>
                <a:latin typeface="Maven Pro"/>
                <a:ea typeface="Maven Pro"/>
                <a:cs typeface="Maven Pro"/>
                <a:sym typeface="Maven Pro"/>
              </a:endParaRPr>
            </a:p>
          </p:txBody>
        </p:sp>
      </p:grpSp>
      <p:pic>
        <p:nvPicPr>
          <p:cNvPr id="1898" name="Google Shape;1898;p80"/>
          <p:cNvPicPr preferRelativeResize="0"/>
          <p:nvPr/>
        </p:nvPicPr>
        <p:blipFill>
          <a:blip r:embed="rId6">
            <a:alphaModFix/>
          </a:blip>
          <a:stretch>
            <a:fillRect/>
          </a:stretch>
        </p:blipFill>
        <p:spPr>
          <a:xfrm>
            <a:off x="3890569" y="1776088"/>
            <a:ext cx="1362335" cy="791025"/>
          </a:xfrm>
          <a:prstGeom prst="rect">
            <a:avLst/>
          </a:prstGeom>
          <a:noFill/>
          <a:ln>
            <a:noFill/>
          </a:ln>
        </p:spPr>
      </p:pic>
      <p:cxnSp>
        <p:nvCxnSpPr>
          <p:cNvPr id="1899" name="Google Shape;1899;p80"/>
          <p:cNvCxnSpPr/>
          <p:nvPr/>
        </p:nvCxnSpPr>
        <p:spPr>
          <a:xfrm>
            <a:off x="1795375" y="2186825"/>
            <a:ext cx="1703700" cy="0"/>
          </a:xfrm>
          <a:prstGeom prst="straightConnector1">
            <a:avLst/>
          </a:prstGeom>
          <a:noFill/>
          <a:ln cap="flat" cmpd="sng" w="28575">
            <a:solidFill>
              <a:srgbClr val="4A86E8"/>
            </a:solidFill>
            <a:prstDash val="solid"/>
            <a:round/>
            <a:headEnd len="med" w="med" type="none"/>
            <a:tailEnd len="med" w="med" type="triangle"/>
          </a:ln>
        </p:spPr>
      </p:cxnSp>
      <p:cxnSp>
        <p:nvCxnSpPr>
          <p:cNvPr id="1900" name="Google Shape;1900;p80"/>
          <p:cNvCxnSpPr/>
          <p:nvPr/>
        </p:nvCxnSpPr>
        <p:spPr>
          <a:xfrm rot="10800000">
            <a:off x="1797125" y="2590275"/>
            <a:ext cx="1703700" cy="0"/>
          </a:xfrm>
          <a:prstGeom prst="straightConnector1">
            <a:avLst/>
          </a:prstGeom>
          <a:noFill/>
          <a:ln cap="flat" cmpd="sng" w="28575">
            <a:solidFill>
              <a:srgbClr val="4A86E8"/>
            </a:solidFill>
            <a:prstDash val="solid"/>
            <a:round/>
            <a:headEnd len="med" w="med" type="none"/>
            <a:tailEnd len="med" w="med" type="triangle"/>
          </a:ln>
        </p:spPr>
      </p:cxnSp>
      <p:sp>
        <p:nvSpPr>
          <p:cNvPr id="1901" name="Google Shape;1901;p80"/>
          <p:cNvSpPr txBox="1"/>
          <p:nvPr/>
        </p:nvSpPr>
        <p:spPr>
          <a:xfrm>
            <a:off x="3816475" y="2613250"/>
            <a:ext cx="15105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Maven Pro"/>
                <a:ea typeface="Maven Pro"/>
                <a:cs typeface="Maven Pro"/>
                <a:sym typeface="Maven Pro"/>
              </a:rPr>
              <a:t>CYCOVID</a:t>
            </a:r>
            <a:endParaRPr b="1">
              <a:solidFill>
                <a:srgbClr val="FFFFFF"/>
              </a:solidFill>
              <a:latin typeface="Maven Pro"/>
              <a:ea typeface="Maven Pro"/>
              <a:cs typeface="Maven Pro"/>
              <a:sym typeface="Maven Pro"/>
            </a:endParaRPr>
          </a:p>
          <a:p>
            <a:pPr indent="0" lvl="0" marL="0" rtl="0" algn="ctr">
              <a:spcBef>
                <a:spcPts val="0"/>
              </a:spcBef>
              <a:spcAft>
                <a:spcPts val="0"/>
              </a:spcAft>
              <a:buNone/>
            </a:pPr>
            <a:r>
              <a:rPr lang="en-GB">
                <a:solidFill>
                  <a:srgbClr val="FFFFFF"/>
                </a:solidFill>
                <a:latin typeface="Maven Pro"/>
                <a:ea typeface="Maven Pro"/>
                <a:cs typeface="Maven Pro"/>
                <a:sym typeface="Maven Pro"/>
              </a:rPr>
              <a:t>Dash UI</a:t>
            </a:r>
            <a:endParaRPr>
              <a:solidFill>
                <a:srgbClr val="FFFFFF"/>
              </a:solidFill>
              <a:latin typeface="Maven Pro"/>
              <a:ea typeface="Maven Pro"/>
              <a:cs typeface="Maven Pro"/>
              <a:sym typeface="Maven Pro"/>
            </a:endParaRPr>
          </a:p>
        </p:txBody>
      </p:sp>
      <p:cxnSp>
        <p:nvCxnSpPr>
          <p:cNvPr id="1902" name="Google Shape;1902;p80"/>
          <p:cNvCxnSpPr/>
          <p:nvPr/>
        </p:nvCxnSpPr>
        <p:spPr>
          <a:xfrm rot="10800000">
            <a:off x="4931450" y="3131300"/>
            <a:ext cx="932700" cy="777300"/>
          </a:xfrm>
          <a:prstGeom prst="straightConnector1">
            <a:avLst/>
          </a:prstGeom>
          <a:noFill/>
          <a:ln cap="flat" cmpd="sng" w="28575">
            <a:solidFill>
              <a:srgbClr val="4A86E8"/>
            </a:solidFill>
            <a:prstDash val="solid"/>
            <a:round/>
            <a:headEnd len="med" w="med" type="none"/>
            <a:tailEnd len="med" w="med" type="triangle"/>
          </a:ln>
        </p:spPr>
      </p:cxnSp>
      <p:cxnSp>
        <p:nvCxnSpPr>
          <p:cNvPr id="1903" name="Google Shape;1903;p80"/>
          <p:cNvCxnSpPr/>
          <p:nvPr/>
        </p:nvCxnSpPr>
        <p:spPr>
          <a:xfrm>
            <a:off x="5224375" y="2980513"/>
            <a:ext cx="837600" cy="707400"/>
          </a:xfrm>
          <a:prstGeom prst="straightConnector1">
            <a:avLst/>
          </a:prstGeom>
          <a:noFill/>
          <a:ln cap="flat" cmpd="sng" w="28575">
            <a:solidFill>
              <a:srgbClr val="4A86E8"/>
            </a:solidFill>
            <a:prstDash val="solid"/>
            <a:round/>
            <a:headEnd len="med" w="med" type="none"/>
            <a:tailEnd len="med" w="med" type="triangle"/>
          </a:ln>
        </p:spPr>
      </p:cxnSp>
      <p:sp>
        <p:nvSpPr>
          <p:cNvPr id="1904" name="Google Shape;1904;p80"/>
          <p:cNvSpPr txBox="1"/>
          <p:nvPr/>
        </p:nvSpPr>
        <p:spPr>
          <a:xfrm>
            <a:off x="4354750" y="3787488"/>
            <a:ext cx="1362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aven Pro"/>
                <a:ea typeface="Maven Pro"/>
                <a:cs typeface="Maven Pro"/>
                <a:sym typeface="Maven Pro"/>
              </a:rPr>
              <a:t>8. Returns total damages from selected path</a:t>
            </a:r>
            <a:endParaRPr>
              <a:solidFill>
                <a:srgbClr val="FFFFFF"/>
              </a:solidFill>
              <a:latin typeface="Maven Pro"/>
              <a:ea typeface="Maven Pro"/>
              <a:cs typeface="Maven Pro"/>
              <a:sym typeface="Maven Pro"/>
            </a:endParaRPr>
          </a:p>
        </p:txBody>
      </p:sp>
      <p:sp>
        <p:nvSpPr>
          <p:cNvPr id="1905" name="Google Shape;1905;p80"/>
          <p:cNvSpPr txBox="1"/>
          <p:nvPr/>
        </p:nvSpPr>
        <p:spPr>
          <a:xfrm>
            <a:off x="5189300" y="2327250"/>
            <a:ext cx="1362300" cy="46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aven Pro"/>
                <a:ea typeface="Maven Pro"/>
                <a:cs typeface="Maven Pro"/>
                <a:sym typeface="Maven Pro"/>
              </a:rPr>
              <a:t>5</a:t>
            </a:r>
            <a:r>
              <a:rPr lang="en-GB">
                <a:solidFill>
                  <a:schemeClr val="lt1"/>
                </a:solidFill>
                <a:latin typeface="Maven Pro"/>
                <a:ea typeface="Maven Pro"/>
                <a:cs typeface="Maven Pro"/>
                <a:sym typeface="Maven Pro"/>
              </a:rPr>
              <a:t>. Sends coordinates </a:t>
            </a:r>
            <a:endParaRPr>
              <a:solidFill>
                <a:schemeClr val="lt1"/>
              </a:solidFill>
              <a:latin typeface="Maven Pro"/>
              <a:ea typeface="Maven Pro"/>
              <a:cs typeface="Maven Pro"/>
              <a:sym typeface="Maven Pro"/>
            </a:endParaRPr>
          </a:p>
          <a:p>
            <a:pPr indent="0" lvl="0" marL="0" rtl="0" algn="ctr">
              <a:spcBef>
                <a:spcPts val="0"/>
              </a:spcBef>
              <a:spcAft>
                <a:spcPts val="0"/>
              </a:spcAft>
              <a:buNone/>
            </a:pPr>
            <a:r>
              <a:rPr lang="en-GB">
                <a:solidFill>
                  <a:schemeClr val="lt1"/>
                </a:solidFill>
                <a:latin typeface="Maven Pro"/>
                <a:ea typeface="Maven Pro"/>
                <a:cs typeface="Maven Pro"/>
                <a:sym typeface="Maven Pro"/>
              </a:rPr>
              <a:t>of selected points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1906" name="Google Shape;190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5"/>
          <p:cNvSpPr txBox="1"/>
          <p:nvPr>
            <p:ph type="ctrTitle"/>
          </p:nvPr>
        </p:nvSpPr>
        <p:spPr>
          <a:xfrm>
            <a:off x="1408550" y="1992475"/>
            <a:ext cx="5335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Research</a:t>
            </a:r>
            <a:r>
              <a:rPr lang="en-GB"/>
              <a:t> Overview</a:t>
            </a:r>
            <a:endParaRPr/>
          </a:p>
        </p:txBody>
      </p:sp>
      <p:sp>
        <p:nvSpPr>
          <p:cNvPr id="691" name="Google Shape;691;p45"/>
          <p:cNvSpPr/>
          <p:nvPr/>
        </p:nvSpPr>
        <p:spPr>
          <a:xfrm>
            <a:off x="6544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txBox="1"/>
          <p:nvPr>
            <p:ph idx="2" type="title"/>
          </p:nvPr>
        </p:nvSpPr>
        <p:spPr>
          <a:xfrm>
            <a:off x="6596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01</a:t>
            </a:r>
            <a:endParaRPr>
              <a:solidFill>
                <a:schemeClr val="dk2"/>
              </a:solidFill>
            </a:endParaRPr>
          </a:p>
        </p:txBody>
      </p:sp>
      <p:sp>
        <p:nvSpPr>
          <p:cNvPr id="693" name="Google Shape;693;p4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1369950" y="3869000"/>
            <a:ext cx="571749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45"/>
          <p:cNvCxnSpPr>
            <a:stCxn id="691" idx="2"/>
          </p:cNvCxnSpPr>
          <p:nvPr/>
        </p:nvCxnSpPr>
        <p:spPr>
          <a:xfrm>
            <a:off x="7087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696" name="Google Shape;69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81"/>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Solution Model Comparison</a:t>
            </a:r>
            <a:r>
              <a:rPr lang="en-GB"/>
              <a:t> </a:t>
            </a:r>
            <a:endParaRPr/>
          </a:p>
        </p:txBody>
      </p:sp>
      <p:pic>
        <p:nvPicPr>
          <p:cNvPr id="1912" name="Google Shape;1912;p81"/>
          <p:cNvPicPr preferRelativeResize="0"/>
          <p:nvPr/>
        </p:nvPicPr>
        <p:blipFill>
          <a:blip r:embed="rId3">
            <a:alphaModFix/>
          </a:blip>
          <a:stretch>
            <a:fillRect/>
          </a:stretch>
        </p:blipFill>
        <p:spPr>
          <a:xfrm>
            <a:off x="327850" y="1924825"/>
            <a:ext cx="3944256" cy="2284975"/>
          </a:xfrm>
          <a:prstGeom prst="rect">
            <a:avLst/>
          </a:prstGeom>
          <a:noFill/>
          <a:ln>
            <a:noFill/>
          </a:ln>
        </p:spPr>
      </p:pic>
      <p:sp>
        <p:nvSpPr>
          <p:cNvPr id="1913" name="Google Shape;1913;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14" name="Google Shape;1914;p81"/>
          <p:cNvPicPr preferRelativeResize="0"/>
          <p:nvPr/>
        </p:nvPicPr>
        <p:blipFill>
          <a:blip r:embed="rId4">
            <a:alphaModFix/>
          </a:blip>
          <a:stretch>
            <a:fillRect/>
          </a:stretch>
        </p:blipFill>
        <p:spPr>
          <a:xfrm>
            <a:off x="4598800" y="1924825"/>
            <a:ext cx="4366000" cy="2284975"/>
          </a:xfrm>
          <a:prstGeom prst="rect">
            <a:avLst/>
          </a:prstGeom>
          <a:noFill/>
          <a:ln>
            <a:noFill/>
          </a:ln>
        </p:spPr>
      </p:pic>
      <p:sp>
        <p:nvSpPr>
          <p:cNvPr id="1915" name="Google Shape;1915;p81"/>
          <p:cNvSpPr txBox="1"/>
          <p:nvPr/>
        </p:nvSpPr>
        <p:spPr>
          <a:xfrm>
            <a:off x="1702663" y="1396825"/>
            <a:ext cx="1194600" cy="375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Before</a:t>
            </a:r>
            <a:endParaRPr sz="1800">
              <a:solidFill>
                <a:srgbClr val="FFFFFF"/>
              </a:solidFill>
              <a:latin typeface="Maven Pro"/>
              <a:ea typeface="Maven Pro"/>
              <a:cs typeface="Maven Pro"/>
              <a:sym typeface="Maven Pro"/>
            </a:endParaRPr>
          </a:p>
        </p:txBody>
      </p:sp>
      <p:sp>
        <p:nvSpPr>
          <p:cNvPr id="1916" name="Google Shape;1916;p81"/>
          <p:cNvSpPr txBox="1"/>
          <p:nvPr/>
        </p:nvSpPr>
        <p:spPr>
          <a:xfrm>
            <a:off x="6045000" y="1396825"/>
            <a:ext cx="1473600" cy="375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After</a:t>
            </a:r>
            <a:endParaRPr sz="1800">
              <a:solidFill>
                <a:srgbClr val="FFFFFF"/>
              </a:solidFill>
              <a:latin typeface="Maven Pro"/>
              <a:ea typeface="Maven Pro"/>
              <a:cs typeface="Maven Pro"/>
              <a:sym typeface="Maven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pic>
        <p:nvPicPr>
          <p:cNvPr id="1921" name="Google Shape;1921;p82"/>
          <p:cNvPicPr preferRelativeResize="0"/>
          <p:nvPr/>
        </p:nvPicPr>
        <p:blipFill rotWithShape="1">
          <a:blip r:embed="rId3">
            <a:alphaModFix/>
          </a:blip>
          <a:srcRect b="17525" l="0" r="0" t="0"/>
          <a:stretch/>
        </p:blipFill>
        <p:spPr>
          <a:xfrm>
            <a:off x="221850" y="1848623"/>
            <a:ext cx="4156224" cy="1928175"/>
          </a:xfrm>
          <a:prstGeom prst="rect">
            <a:avLst/>
          </a:prstGeom>
          <a:noFill/>
          <a:ln>
            <a:noFill/>
          </a:ln>
        </p:spPr>
      </p:pic>
      <p:sp>
        <p:nvSpPr>
          <p:cNvPr id="1922" name="Google Shape;1922;p82"/>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User Interface</a:t>
            </a:r>
            <a:endParaRPr/>
          </a:p>
        </p:txBody>
      </p:sp>
      <p:sp>
        <p:nvSpPr>
          <p:cNvPr id="1923" name="Google Shape;1923;p82"/>
          <p:cNvSpPr txBox="1"/>
          <p:nvPr/>
        </p:nvSpPr>
        <p:spPr>
          <a:xfrm>
            <a:off x="1702663" y="1396825"/>
            <a:ext cx="1194600" cy="375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Before</a:t>
            </a:r>
            <a:endParaRPr sz="1800">
              <a:solidFill>
                <a:srgbClr val="FFFFFF"/>
              </a:solidFill>
              <a:latin typeface="Maven Pro"/>
              <a:ea typeface="Maven Pro"/>
              <a:cs typeface="Maven Pro"/>
              <a:sym typeface="Maven Pro"/>
            </a:endParaRPr>
          </a:p>
        </p:txBody>
      </p:sp>
      <p:sp>
        <p:nvSpPr>
          <p:cNvPr id="1924" name="Google Shape;1924;p82"/>
          <p:cNvSpPr txBox="1"/>
          <p:nvPr/>
        </p:nvSpPr>
        <p:spPr>
          <a:xfrm>
            <a:off x="6045000" y="1396825"/>
            <a:ext cx="1473600" cy="375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After</a:t>
            </a:r>
            <a:endParaRPr sz="1800">
              <a:solidFill>
                <a:srgbClr val="FFFFFF"/>
              </a:solidFill>
              <a:latin typeface="Maven Pro"/>
              <a:ea typeface="Maven Pro"/>
              <a:cs typeface="Maven Pro"/>
              <a:sym typeface="Maven Pro"/>
            </a:endParaRPr>
          </a:p>
        </p:txBody>
      </p:sp>
      <p:sp>
        <p:nvSpPr>
          <p:cNvPr id="1925" name="Google Shape;192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26" name="Google Shape;1926;p82"/>
          <p:cNvPicPr preferRelativeResize="0"/>
          <p:nvPr/>
        </p:nvPicPr>
        <p:blipFill>
          <a:blip r:embed="rId4">
            <a:alphaModFix/>
          </a:blip>
          <a:stretch>
            <a:fillRect/>
          </a:stretch>
        </p:blipFill>
        <p:spPr>
          <a:xfrm>
            <a:off x="4572000" y="1848625"/>
            <a:ext cx="4419600" cy="1928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pic>
        <p:nvPicPr>
          <p:cNvPr id="1931" name="Google Shape;1931;p83"/>
          <p:cNvPicPr preferRelativeResize="0"/>
          <p:nvPr/>
        </p:nvPicPr>
        <p:blipFill rotWithShape="1">
          <a:blip r:embed="rId3">
            <a:alphaModFix/>
          </a:blip>
          <a:srcRect b="0" l="0" r="0" t="0"/>
          <a:stretch/>
        </p:blipFill>
        <p:spPr>
          <a:xfrm>
            <a:off x="364674" y="1845638"/>
            <a:ext cx="4207325" cy="2366620"/>
          </a:xfrm>
          <a:prstGeom prst="rect">
            <a:avLst/>
          </a:prstGeom>
          <a:noFill/>
          <a:ln>
            <a:noFill/>
          </a:ln>
        </p:spPr>
      </p:pic>
      <p:sp>
        <p:nvSpPr>
          <p:cNvPr id="1932" name="Google Shape;1932;p83"/>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User Interface</a:t>
            </a:r>
            <a:endParaRPr/>
          </a:p>
        </p:txBody>
      </p:sp>
      <p:pic>
        <p:nvPicPr>
          <p:cNvPr id="1933" name="Google Shape;1933;p83"/>
          <p:cNvPicPr preferRelativeResize="0"/>
          <p:nvPr/>
        </p:nvPicPr>
        <p:blipFill rotWithShape="1">
          <a:blip r:embed="rId4">
            <a:alphaModFix/>
          </a:blip>
          <a:srcRect b="16408" l="2546" r="3829" t="7168"/>
          <a:stretch/>
        </p:blipFill>
        <p:spPr>
          <a:xfrm>
            <a:off x="5346400" y="3505950"/>
            <a:ext cx="3135750" cy="706300"/>
          </a:xfrm>
          <a:prstGeom prst="rect">
            <a:avLst/>
          </a:prstGeom>
          <a:noFill/>
          <a:ln>
            <a:noFill/>
          </a:ln>
        </p:spPr>
      </p:pic>
      <p:pic>
        <p:nvPicPr>
          <p:cNvPr id="1934" name="Google Shape;1934;p83"/>
          <p:cNvPicPr preferRelativeResize="0"/>
          <p:nvPr/>
        </p:nvPicPr>
        <p:blipFill>
          <a:blip r:embed="rId5">
            <a:alphaModFix/>
          </a:blip>
          <a:stretch>
            <a:fillRect/>
          </a:stretch>
        </p:blipFill>
        <p:spPr>
          <a:xfrm>
            <a:off x="5068750" y="1845650"/>
            <a:ext cx="3691050" cy="1549325"/>
          </a:xfrm>
          <a:prstGeom prst="rect">
            <a:avLst/>
          </a:prstGeom>
          <a:noFill/>
          <a:ln>
            <a:noFill/>
          </a:ln>
        </p:spPr>
      </p:pic>
      <p:sp>
        <p:nvSpPr>
          <p:cNvPr id="1935" name="Google Shape;1935;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936" name="Google Shape;1936;p83"/>
          <p:cNvSpPr txBox="1"/>
          <p:nvPr/>
        </p:nvSpPr>
        <p:spPr>
          <a:xfrm>
            <a:off x="1702663" y="1396825"/>
            <a:ext cx="1194600" cy="375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Before</a:t>
            </a:r>
            <a:endParaRPr sz="1800">
              <a:solidFill>
                <a:srgbClr val="FFFFFF"/>
              </a:solidFill>
              <a:latin typeface="Maven Pro"/>
              <a:ea typeface="Maven Pro"/>
              <a:cs typeface="Maven Pro"/>
              <a:sym typeface="Maven Pro"/>
            </a:endParaRPr>
          </a:p>
        </p:txBody>
      </p:sp>
      <p:sp>
        <p:nvSpPr>
          <p:cNvPr id="1937" name="Google Shape;1937;p83"/>
          <p:cNvSpPr txBox="1"/>
          <p:nvPr/>
        </p:nvSpPr>
        <p:spPr>
          <a:xfrm>
            <a:off x="6045000" y="1396825"/>
            <a:ext cx="1473600" cy="375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After</a:t>
            </a:r>
            <a:endParaRPr sz="1800">
              <a:solidFill>
                <a:srgbClr val="FFFFFF"/>
              </a:solidFill>
              <a:latin typeface="Maven Pro"/>
              <a:ea typeface="Maven Pro"/>
              <a:cs typeface="Maven Pro"/>
              <a:sym typeface="Maven P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84"/>
          <p:cNvSpPr txBox="1"/>
          <p:nvPr>
            <p:ph type="ctrTitle"/>
          </p:nvPr>
        </p:nvSpPr>
        <p:spPr>
          <a:xfrm>
            <a:off x="1285875" y="1992475"/>
            <a:ext cx="4349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Technical Details</a:t>
            </a:r>
            <a:endParaRPr/>
          </a:p>
        </p:txBody>
      </p:sp>
      <p:sp>
        <p:nvSpPr>
          <p:cNvPr id="1943" name="Google Shape;1943;p84"/>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4"/>
          <p:cNvSpPr txBox="1"/>
          <p:nvPr>
            <p:ph idx="2" type="title"/>
          </p:nvPr>
        </p:nvSpPr>
        <p:spPr>
          <a:xfrm>
            <a:off x="5834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03</a:t>
            </a:r>
            <a:endParaRPr>
              <a:solidFill>
                <a:schemeClr val="dk2"/>
              </a:solidFill>
            </a:endParaRPr>
          </a:p>
        </p:txBody>
      </p:sp>
      <p:sp>
        <p:nvSpPr>
          <p:cNvPr id="1945" name="Google Shape;1945;p84"/>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4"/>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7" name="Google Shape;1947;p84"/>
          <p:cNvCxnSpPr>
            <a:stCxn id="1943" idx="2"/>
          </p:cNvCxnSpPr>
          <p:nvPr/>
        </p:nvCxnSpPr>
        <p:spPr>
          <a:xfrm>
            <a:off x="6325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1948" name="Google Shape;1948;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85"/>
          <p:cNvSpPr txBox="1"/>
          <p:nvPr/>
        </p:nvSpPr>
        <p:spPr>
          <a:xfrm>
            <a:off x="609425" y="1206650"/>
            <a:ext cx="3962700" cy="3303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Data Sources: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AON damage reports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News Articles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Research Papers</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Japanese </a:t>
            </a:r>
            <a:r>
              <a:rPr lang="en-GB">
                <a:solidFill>
                  <a:srgbClr val="FFFFFF"/>
                </a:solidFill>
                <a:latin typeface="Maven Pro"/>
                <a:ea typeface="Maven Pro"/>
                <a:cs typeface="Maven Pro"/>
                <a:sym typeface="Maven Pro"/>
              </a:rPr>
              <a:t>Meteoric</a:t>
            </a:r>
            <a:r>
              <a:rPr lang="en-GB">
                <a:solidFill>
                  <a:srgbClr val="FFFFFF"/>
                </a:solidFill>
                <a:latin typeface="Maven Pro"/>
                <a:ea typeface="Maven Pro"/>
                <a:cs typeface="Maven Pro"/>
                <a:sym typeface="Maven Pro"/>
              </a:rPr>
              <a:t> Society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IBTRACS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Insurance reports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WHO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Climada Library</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TradingView </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Worldbank</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Tradingeconomy</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Nat Geo</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OECD</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Credit Suisse Earthquake Report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1954" name="Google Shape;1954;p85"/>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Collection / Analysis</a:t>
            </a:r>
            <a:endParaRPr/>
          </a:p>
        </p:txBody>
      </p:sp>
      <p:pic>
        <p:nvPicPr>
          <p:cNvPr id="1955" name="Google Shape;1955;p85"/>
          <p:cNvPicPr preferRelativeResize="0"/>
          <p:nvPr/>
        </p:nvPicPr>
        <p:blipFill rotWithShape="1">
          <a:blip r:embed="rId3">
            <a:alphaModFix/>
          </a:blip>
          <a:srcRect b="28592" l="10735" r="10094" t="30455"/>
          <a:stretch/>
        </p:blipFill>
        <p:spPr>
          <a:xfrm>
            <a:off x="4823000" y="1620225"/>
            <a:ext cx="1966551" cy="572224"/>
          </a:xfrm>
          <a:prstGeom prst="rect">
            <a:avLst/>
          </a:prstGeom>
          <a:noFill/>
          <a:ln>
            <a:noFill/>
          </a:ln>
        </p:spPr>
      </p:pic>
      <p:pic>
        <p:nvPicPr>
          <p:cNvPr id="1956" name="Google Shape;1956;p85"/>
          <p:cNvPicPr preferRelativeResize="0"/>
          <p:nvPr/>
        </p:nvPicPr>
        <p:blipFill rotWithShape="1">
          <a:blip r:embed="rId4">
            <a:alphaModFix/>
          </a:blip>
          <a:srcRect b="9891" l="0" r="0" t="13013"/>
          <a:stretch/>
        </p:blipFill>
        <p:spPr>
          <a:xfrm>
            <a:off x="4858663" y="2442200"/>
            <a:ext cx="1873611" cy="577800"/>
          </a:xfrm>
          <a:prstGeom prst="rect">
            <a:avLst/>
          </a:prstGeom>
          <a:noFill/>
          <a:ln>
            <a:noFill/>
          </a:ln>
        </p:spPr>
      </p:pic>
      <p:pic>
        <p:nvPicPr>
          <p:cNvPr id="1957" name="Google Shape;1957;p85"/>
          <p:cNvPicPr preferRelativeResize="0"/>
          <p:nvPr/>
        </p:nvPicPr>
        <p:blipFill rotWithShape="1">
          <a:blip r:embed="rId5">
            <a:alphaModFix/>
          </a:blip>
          <a:srcRect b="34002" l="0" r="0" t="35455"/>
          <a:stretch/>
        </p:blipFill>
        <p:spPr>
          <a:xfrm>
            <a:off x="4869475" y="3394713"/>
            <a:ext cx="1873600" cy="572225"/>
          </a:xfrm>
          <a:prstGeom prst="rect">
            <a:avLst/>
          </a:prstGeom>
          <a:noFill/>
          <a:ln>
            <a:noFill/>
          </a:ln>
        </p:spPr>
      </p:pic>
      <p:pic>
        <p:nvPicPr>
          <p:cNvPr id="1958" name="Google Shape;1958;p85"/>
          <p:cNvPicPr preferRelativeResize="0"/>
          <p:nvPr/>
        </p:nvPicPr>
        <p:blipFill rotWithShape="1">
          <a:blip r:embed="rId6">
            <a:alphaModFix/>
          </a:blip>
          <a:srcRect b="33291" l="19225" r="21455" t="31975"/>
          <a:stretch/>
        </p:blipFill>
        <p:spPr>
          <a:xfrm>
            <a:off x="7018800" y="2447775"/>
            <a:ext cx="1749154" cy="577800"/>
          </a:xfrm>
          <a:prstGeom prst="rect">
            <a:avLst/>
          </a:prstGeom>
          <a:noFill/>
          <a:ln>
            <a:noFill/>
          </a:ln>
        </p:spPr>
      </p:pic>
      <p:pic>
        <p:nvPicPr>
          <p:cNvPr id="1959" name="Google Shape;1959;p85"/>
          <p:cNvPicPr preferRelativeResize="0"/>
          <p:nvPr/>
        </p:nvPicPr>
        <p:blipFill>
          <a:blip r:embed="rId7">
            <a:alphaModFix/>
          </a:blip>
          <a:stretch>
            <a:fillRect/>
          </a:stretch>
        </p:blipFill>
        <p:spPr>
          <a:xfrm>
            <a:off x="7017550" y="1624450"/>
            <a:ext cx="1444480" cy="577800"/>
          </a:xfrm>
          <a:prstGeom prst="rect">
            <a:avLst/>
          </a:prstGeom>
          <a:noFill/>
          <a:ln>
            <a:noFill/>
          </a:ln>
        </p:spPr>
      </p:pic>
      <p:pic>
        <p:nvPicPr>
          <p:cNvPr id="1960" name="Google Shape;1960;p85"/>
          <p:cNvPicPr preferRelativeResize="0"/>
          <p:nvPr/>
        </p:nvPicPr>
        <p:blipFill>
          <a:blip r:embed="rId8">
            <a:alphaModFix/>
          </a:blip>
          <a:stretch>
            <a:fillRect/>
          </a:stretch>
        </p:blipFill>
        <p:spPr>
          <a:xfrm>
            <a:off x="7018800" y="3391913"/>
            <a:ext cx="1891840" cy="577800"/>
          </a:xfrm>
          <a:prstGeom prst="rect">
            <a:avLst/>
          </a:prstGeom>
          <a:noFill/>
          <a:ln>
            <a:noFill/>
          </a:ln>
        </p:spPr>
      </p:pic>
      <p:sp>
        <p:nvSpPr>
          <p:cNvPr id="1961" name="Google Shape;196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86"/>
          <p:cNvSpPr txBox="1"/>
          <p:nvPr/>
        </p:nvSpPr>
        <p:spPr>
          <a:xfrm>
            <a:off x="6124750" y="1239700"/>
            <a:ext cx="2834400" cy="339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311150" lvl="0" marL="457200" rtl="0" algn="l">
              <a:spcBef>
                <a:spcPts val="0"/>
              </a:spcBef>
              <a:spcAft>
                <a:spcPts val="0"/>
              </a:spcAft>
              <a:buClr>
                <a:srgbClr val="FFFFFF"/>
              </a:buClr>
              <a:buSzPts val="1300"/>
              <a:buFont typeface="Maven Pro"/>
              <a:buChar char="●"/>
            </a:pPr>
            <a:r>
              <a:rPr b="1" lang="en-GB" sz="1300">
                <a:solidFill>
                  <a:srgbClr val="FFFFFF"/>
                </a:solidFill>
                <a:latin typeface="Maven Pro"/>
                <a:ea typeface="Maven Pro"/>
                <a:cs typeface="Maven Pro"/>
                <a:sym typeface="Maven Pro"/>
              </a:rPr>
              <a:t>Exploratory Data Analysis</a:t>
            </a:r>
            <a:r>
              <a:rPr lang="en-GB" sz="1300">
                <a:solidFill>
                  <a:srgbClr val="FFFFFF"/>
                </a:solidFill>
                <a:latin typeface="Maven Pro"/>
                <a:ea typeface="Maven Pro"/>
                <a:cs typeface="Maven Pro"/>
                <a:sym typeface="Maven Pro"/>
              </a:rPr>
              <a:t> </a:t>
            </a:r>
            <a:endParaRPr sz="1300">
              <a:solidFill>
                <a:srgbClr val="FFFFFF"/>
              </a:solidFill>
              <a:latin typeface="Maven Pro"/>
              <a:ea typeface="Maven Pro"/>
              <a:cs typeface="Maven Pro"/>
              <a:sym typeface="Maven Pro"/>
            </a:endParaRPr>
          </a:p>
          <a:p>
            <a:pPr indent="-311150" lvl="1" marL="914400" rtl="0" algn="l">
              <a:spcBef>
                <a:spcPts val="0"/>
              </a:spcBef>
              <a:spcAft>
                <a:spcPts val="0"/>
              </a:spcAft>
              <a:buClr>
                <a:srgbClr val="FFFFFF"/>
              </a:buClr>
              <a:buSzPts val="1300"/>
              <a:buFont typeface="Maven Pro"/>
              <a:buChar char="○"/>
            </a:pPr>
            <a:r>
              <a:rPr lang="en-GB" sz="1300">
                <a:solidFill>
                  <a:srgbClr val="FFFFFF"/>
                </a:solidFill>
                <a:latin typeface="Maven Pro"/>
                <a:ea typeface="Maven Pro"/>
                <a:cs typeface="Maven Pro"/>
                <a:sym typeface="Maven Pro"/>
              </a:rPr>
              <a:t>Heatmap visualization of historical cyclones</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p:txBody>
      </p:sp>
      <p:sp>
        <p:nvSpPr>
          <p:cNvPr id="1967" name="Google Shape;1967;p86"/>
          <p:cNvSpPr txBox="1"/>
          <p:nvPr/>
        </p:nvSpPr>
        <p:spPr>
          <a:xfrm>
            <a:off x="3154800" y="1239700"/>
            <a:ext cx="2834400" cy="339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311150" lvl="0" marL="457200" rtl="0" algn="l">
              <a:spcBef>
                <a:spcPts val="0"/>
              </a:spcBef>
              <a:spcAft>
                <a:spcPts val="0"/>
              </a:spcAft>
              <a:buClr>
                <a:srgbClr val="FFFFFF"/>
              </a:buClr>
              <a:buSzPts val="1300"/>
              <a:buFont typeface="Maven Pro"/>
              <a:buChar char="●"/>
            </a:pPr>
            <a:r>
              <a:rPr b="1" lang="en-GB" sz="1300">
                <a:solidFill>
                  <a:srgbClr val="FFFFFF"/>
                </a:solidFill>
                <a:latin typeface="Maven Pro"/>
                <a:ea typeface="Maven Pro"/>
                <a:cs typeface="Maven Pro"/>
                <a:sym typeface="Maven Pro"/>
              </a:rPr>
              <a:t>Exploratory Data Analysis</a:t>
            </a:r>
            <a:endParaRPr b="1" sz="1300">
              <a:solidFill>
                <a:srgbClr val="FFFFFF"/>
              </a:solidFill>
              <a:latin typeface="Maven Pro"/>
              <a:ea typeface="Maven Pro"/>
              <a:cs typeface="Maven Pro"/>
              <a:sym typeface="Maven Pro"/>
            </a:endParaRPr>
          </a:p>
          <a:p>
            <a:pPr indent="-311150" lvl="1" marL="914400" rtl="0" algn="l">
              <a:spcBef>
                <a:spcPts val="0"/>
              </a:spcBef>
              <a:spcAft>
                <a:spcPts val="0"/>
              </a:spcAft>
              <a:buClr>
                <a:srgbClr val="FFFFFF"/>
              </a:buClr>
              <a:buSzPts val="1300"/>
              <a:buFont typeface="Maven Pro"/>
              <a:buChar char="○"/>
            </a:pPr>
            <a:r>
              <a:rPr lang="en-GB" sz="1300">
                <a:solidFill>
                  <a:srgbClr val="FFFFFF"/>
                </a:solidFill>
                <a:latin typeface="Maven Pro"/>
                <a:ea typeface="Maven Pro"/>
                <a:cs typeface="Maven Pro"/>
                <a:sym typeface="Maven Pro"/>
              </a:rPr>
              <a:t>Cleaning data</a:t>
            </a:r>
            <a:endParaRPr sz="1300">
              <a:solidFill>
                <a:srgbClr val="FFFFFF"/>
              </a:solidFill>
              <a:latin typeface="Maven Pro"/>
              <a:ea typeface="Maven Pro"/>
              <a:cs typeface="Maven Pro"/>
              <a:sym typeface="Maven Pro"/>
            </a:endParaRPr>
          </a:p>
          <a:p>
            <a:pPr indent="-311150" lvl="0" marL="457200" rtl="0" algn="l">
              <a:spcBef>
                <a:spcPts val="0"/>
              </a:spcBef>
              <a:spcAft>
                <a:spcPts val="0"/>
              </a:spcAft>
              <a:buClr>
                <a:srgbClr val="FFFFFF"/>
              </a:buClr>
              <a:buSzPts val="1300"/>
              <a:buFont typeface="Maven Pro"/>
              <a:buChar char="●"/>
            </a:pPr>
            <a:r>
              <a:rPr b="1" lang="en-GB" sz="1300">
                <a:solidFill>
                  <a:srgbClr val="FFFFFF"/>
                </a:solidFill>
                <a:latin typeface="Maven Pro"/>
                <a:ea typeface="Maven Pro"/>
                <a:cs typeface="Maven Pro"/>
                <a:sym typeface="Maven Pro"/>
              </a:rPr>
              <a:t>Geocoding API</a:t>
            </a:r>
            <a:endParaRPr b="1" sz="1300">
              <a:solidFill>
                <a:srgbClr val="FFFFFF"/>
              </a:solidFill>
              <a:latin typeface="Maven Pro"/>
              <a:ea typeface="Maven Pro"/>
              <a:cs typeface="Maven Pro"/>
              <a:sym typeface="Maven Pro"/>
            </a:endParaRPr>
          </a:p>
          <a:p>
            <a:pPr indent="-311150" lvl="1" marL="914400" rtl="0" algn="l">
              <a:spcBef>
                <a:spcPts val="0"/>
              </a:spcBef>
              <a:spcAft>
                <a:spcPts val="0"/>
              </a:spcAft>
              <a:buClr>
                <a:srgbClr val="FFFFFF"/>
              </a:buClr>
              <a:buSzPts val="1300"/>
              <a:buFont typeface="Maven Pro"/>
              <a:buChar char="○"/>
            </a:pPr>
            <a:r>
              <a:rPr lang="en-GB" sz="1300">
                <a:solidFill>
                  <a:srgbClr val="FFFFFF"/>
                </a:solidFill>
                <a:latin typeface="Maven Pro"/>
                <a:ea typeface="Maven Pro"/>
                <a:cs typeface="Maven Pro"/>
                <a:sym typeface="Maven Pro"/>
              </a:rPr>
              <a:t>Reverse Geocoding for translation of coordinates to prefectures</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p:txBody>
      </p:sp>
      <p:pic>
        <p:nvPicPr>
          <p:cNvPr id="1968" name="Google Shape;1968;p86"/>
          <p:cNvPicPr preferRelativeResize="0"/>
          <p:nvPr/>
        </p:nvPicPr>
        <p:blipFill>
          <a:blip r:embed="rId3">
            <a:alphaModFix/>
          </a:blip>
          <a:stretch>
            <a:fillRect/>
          </a:stretch>
        </p:blipFill>
        <p:spPr>
          <a:xfrm>
            <a:off x="549112" y="1239700"/>
            <a:ext cx="2105875" cy="711300"/>
          </a:xfrm>
          <a:prstGeom prst="rect">
            <a:avLst/>
          </a:prstGeom>
          <a:noFill/>
          <a:ln>
            <a:noFill/>
          </a:ln>
        </p:spPr>
      </p:pic>
      <p:pic>
        <p:nvPicPr>
          <p:cNvPr id="1969" name="Google Shape;1969;p86"/>
          <p:cNvPicPr preferRelativeResize="0"/>
          <p:nvPr/>
        </p:nvPicPr>
        <p:blipFill>
          <a:blip r:embed="rId4">
            <a:alphaModFix/>
          </a:blip>
          <a:stretch>
            <a:fillRect/>
          </a:stretch>
        </p:blipFill>
        <p:spPr>
          <a:xfrm>
            <a:off x="4253275" y="1239712"/>
            <a:ext cx="637450" cy="637417"/>
          </a:xfrm>
          <a:prstGeom prst="rect">
            <a:avLst/>
          </a:prstGeom>
          <a:noFill/>
          <a:ln>
            <a:noFill/>
          </a:ln>
        </p:spPr>
      </p:pic>
      <p:pic>
        <p:nvPicPr>
          <p:cNvPr id="1970" name="Google Shape;1970;p86"/>
          <p:cNvPicPr preferRelativeResize="0"/>
          <p:nvPr/>
        </p:nvPicPr>
        <p:blipFill rotWithShape="1">
          <a:blip r:embed="rId5">
            <a:alphaModFix/>
          </a:blip>
          <a:srcRect b="17396" l="0" r="0" t="9353"/>
          <a:stretch/>
        </p:blipFill>
        <p:spPr>
          <a:xfrm>
            <a:off x="6602000" y="1299325"/>
            <a:ext cx="1879926" cy="466900"/>
          </a:xfrm>
          <a:prstGeom prst="rect">
            <a:avLst/>
          </a:prstGeom>
          <a:noFill/>
          <a:ln>
            <a:noFill/>
          </a:ln>
        </p:spPr>
      </p:pic>
      <p:sp>
        <p:nvSpPr>
          <p:cNvPr id="1971" name="Google Shape;1971;p86"/>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Summary of Analysis Methods</a:t>
            </a:r>
            <a:endParaRPr/>
          </a:p>
        </p:txBody>
      </p:sp>
      <p:sp>
        <p:nvSpPr>
          <p:cNvPr id="1972" name="Google Shape;1972;p86"/>
          <p:cNvSpPr txBox="1"/>
          <p:nvPr/>
        </p:nvSpPr>
        <p:spPr>
          <a:xfrm>
            <a:off x="184850" y="1239700"/>
            <a:ext cx="2834400" cy="339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Exploratory Data Analysis</a:t>
            </a:r>
            <a:endParaRPr b="1" sz="1200">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GB" sz="1200">
                <a:solidFill>
                  <a:srgbClr val="FFFFFF"/>
                </a:solidFill>
                <a:latin typeface="Maven Pro"/>
                <a:ea typeface="Maven Pro"/>
                <a:cs typeface="Maven Pro"/>
                <a:sym typeface="Maven Pro"/>
              </a:rPr>
              <a:t>Basic understanding of variables</a:t>
            </a:r>
            <a:endParaRPr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Normalisation </a:t>
            </a:r>
            <a:endParaRPr b="1"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Vulnerability</a:t>
            </a:r>
            <a:r>
              <a:rPr b="1" lang="en-GB" sz="1200">
                <a:solidFill>
                  <a:srgbClr val="FFFFFF"/>
                </a:solidFill>
                <a:latin typeface="Maven Pro"/>
                <a:ea typeface="Maven Pro"/>
                <a:cs typeface="Maven Pro"/>
                <a:sym typeface="Maven Pro"/>
              </a:rPr>
              <a:t> Ranking Analysis </a:t>
            </a:r>
            <a:endParaRPr b="1" sz="1200">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GB" sz="1200">
                <a:solidFill>
                  <a:srgbClr val="FFFFFF"/>
                </a:solidFill>
                <a:latin typeface="Maven Pro"/>
                <a:ea typeface="Maven Pro"/>
                <a:cs typeface="Maven Pro"/>
                <a:sym typeface="Maven Pro"/>
              </a:rPr>
              <a:t>Identify 2 vulnerable countries</a:t>
            </a:r>
            <a:endParaRPr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Regression</a:t>
            </a:r>
            <a:endParaRPr b="1" sz="1200">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GB" sz="1200">
                <a:solidFill>
                  <a:srgbClr val="FFFFFF"/>
                </a:solidFill>
                <a:latin typeface="Maven Pro"/>
                <a:ea typeface="Maven Pro"/>
                <a:cs typeface="Maven Pro"/>
                <a:sym typeface="Maven Pro"/>
              </a:rPr>
              <a:t>Damage function</a:t>
            </a:r>
            <a:endParaRPr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Best Fit exponential line</a:t>
            </a:r>
            <a:endParaRPr b="1" sz="1200">
              <a:solidFill>
                <a:srgbClr val="FFFFFF"/>
              </a:solidFill>
              <a:latin typeface="Maven Pro"/>
              <a:ea typeface="Maven Pro"/>
              <a:cs typeface="Maven Pro"/>
              <a:sym typeface="Maven Pro"/>
            </a:endParaRPr>
          </a:p>
          <a:p>
            <a:pPr indent="-304800" lvl="1" marL="914400" rtl="0" algn="l">
              <a:spcBef>
                <a:spcPts val="0"/>
              </a:spcBef>
              <a:spcAft>
                <a:spcPts val="0"/>
              </a:spcAft>
              <a:buClr>
                <a:srgbClr val="FFFFFF"/>
              </a:buClr>
              <a:buSzPts val="1200"/>
              <a:buFont typeface="Maven Pro"/>
              <a:buChar char="○"/>
            </a:pPr>
            <a:r>
              <a:rPr lang="en-GB" sz="1200">
                <a:solidFill>
                  <a:srgbClr val="FFFFFF"/>
                </a:solidFill>
                <a:latin typeface="Maven Pro"/>
                <a:ea typeface="Maven Pro"/>
                <a:cs typeface="Maven Pro"/>
                <a:sym typeface="Maven Pro"/>
              </a:rPr>
              <a:t>Damage function (percentage damage)</a:t>
            </a:r>
            <a:endParaRPr sz="1200">
              <a:solidFill>
                <a:srgbClr val="FFFFFF"/>
              </a:solidFill>
              <a:latin typeface="Maven Pro"/>
              <a:ea typeface="Maven Pro"/>
              <a:cs typeface="Maven Pro"/>
              <a:sym typeface="Maven Pro"/>
            </a:endParaRPr>
          </a:p>
          <a:p>
            <a:pPr indent="-304800" lvl="0" marL="457200" rtl="0" algn="l">
              <a:spcBef>
                <a:spcPts val="0"/>
              </a:spcBef>
              <a:spcAft>
                <a:spcPts val="0"/>
              </a:spcAft>
              <a:buClr>
                <a:srgbClr val="FFFFFF"/>
              </a:buClr>
              <a:buSzPts val="1200"/>
              <a:buFont typeface="Maven Pro"/>
              <a:buChar char="●"/>
            </a:pPr>
            <a:r>
              <a:rPr b="1" lang="en-GB" sz="1200">
                <a:solidFill>
                  <a:srgbClr val="FFFFFF"/>
                </a:solidFill>
                <a:latin typeface="Maven Pro"/>
                <a:ea typeface="Maven Pro"/>
                <a:cs typeface="Maven Pro"/>
                <a:sym typeface="Maven Pro"/>
              </a:rPr>
              <a:t>Data Cleaning</a:t>
            </a:r>
            <a:endParaRPr b="1" sz="12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300">
              <a:solidFill>
                <a:srgbClr val="FFFFFF"/>
              </a:solidFill>
              <a:latin typeface="Maven Pro"/>
              <a:ea typeface="Maven Pro"/>
              <a:cs typeface="Maven Pro"/>
              <a:sym typeface="Maven Pro"/>
            </a:endParaRPr>
          </a:p>
        </p:txBody>
      </p:sp>
      <p:sp>
        <p:nvSpPr>
          <p:cNvPr id="1973" name="Google Shape;1973;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87"/>
          <p:cNvSpPr/>
          <p:nvPr/>
        </p:nvSpPr>
        <p:spPr>
          <a:xfrm>
            <a:off x="6942400" y="3273199"/>
            <a:ext cx="1656900" cy="9894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7"/>
          <p:cNvSpPr/>
          <p:nvPr/>
        </p:nvSpPr>
        <p:spPr>
          <a:xfrm>
            <a:off x="7247198" y="2061151"/>
            <a:ext cx="16569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7"/>
          <p:cNvSpPr/>
          <p:nvPr/>
        </p:nvSpPr>
        <p:spPr>
          <a:xfrm>
            <a:off x="5029200" y="3273228"/>
            <a:ext cx="1656900" cy="9894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7"/>
          <p:cNvSpPr/>
          <p:nvPr/>
        </p:nvSpPr>
        <p:spPr>
          <a:xfrm>
            <a:off x="4460551" y="2061151"/>
            <a:ext cx="25029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7"/>
          <p:cNvSpPr txBox="1"/>
          <p:nvPr/>
        </p:nvSpPr>
        <p:spPr>
          <a:xfrm>
            <a:off x="4612951" y="1739252"/>
            <a:ext cx="2313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Programming Language</a:t>
            </a:r>
            <a:endParaRPr sz="1300">
              <a:solidFill>
                <a:srgbClr val="FFFFFF"/>
              </a:solidFill>
              <a:latin typeface="Maven Pro"/>
              <a:ea typeface="Maven Pro"/>
              <a:cs typeface="Maven Pro"/>
              <a:sym typeface="Maven Pro"/>
            </a:endParaRPr>
          </a:p>
        </p:txBody>
      </p:sp>
      <p:sp>
        <p:nvSpPr>
          <p:cNvPr id="1983" name="Google Shape;1983;p87"/>
          <p:cNvSpPr txBox="1"/>
          <p:nvPr/>
        </p:nvSpPr>
        <p:spPr>
          <a:xfrm>
            <a:off x="6832212" y="2974779"/>
            <a:ext cx="25779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Frameworks &amp; Libraries</a:t>
            </a:r>
            <a:endParaRPr sz="1300">
              <a:solidFill>
                <a:srgbClr val="FFFFFF"/>
              </a:solidFill>
              <a:latin typeface="Maven Pro"/>
              <a:ea typeface="Maven Pro"/>
              <a:cs typeface="Maven Pro"/>
              <a:sym typeface="Maven Pro"/>
            </a:endParaRPr>
          </a:p>
        </p:txBody>
      </p:sp>
      <p:sp>
        <p:nvSpPr>
          <p:cNvPr id="1984" name="Google Shape;1984;p87"/>
          <p:cNvSpPr txBox="1"/>
          <p:nvPr/>
        </p:nvSpPr>
        <p:spPr>
          <a:xfrm>
            <a:off x="4906773" y="2951317"/>
            <a:ext cx="1785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   Software &amp; Tools</a:t>
            </a:r>
            <a:endParaRPr sz="1300">
              <a:solidFill>
                <a:srgbClr val="FFFFFF"/>
              </a:solidFill>
              <a:latin typeface="Maven Pro"/>
              <a:ea typeface="Maven Pro"/>
              <a:cs typeface="Maven Pro"/>
              <a:sym typeface="Maven Pro"/>
            </a:endParaRPr>
          </a:p>
        </p:txBody>
      </p:sp>
      <p:sp>
        <p:nvSpPr>
          <p:cNvPr id="1985" name="Google Shape;1985;p87"/>
          <p:cNvSpPr txBox="1"/>
          <p:nvPr/>
        </p:nvSpPr>
        <p:spPr>
          <a:xfrm>
            <a:off x="7042606" y="1739255"/>
            <a:ext cx="1785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             Database</a:t>
            </a:r>
            <a:endParaRPr sz="1300">
              <a:solidFill>
                <a:srgbClr val="FFFFFF"/>
              </a:solidFill>
              <a:latin typeface="Maven Pro"/>
              <a:ea typeface="Maven Pro"/>
              <a:cs typeface="Maven Pro"/>
              <a:sym typeface="Maven Pro"/>
            </a:endParaRPr>
          </a:p>
        </p:txBody>
      </p:sp>
      <p:pic>
        <p:nvPicPr>
          <p:cNvPr id="1986" name="Google Shape;1986;p87"/>
          <p:cNvPicPr preferRelativeResize="0"/>
          <p:nvPr/>
        </p:nvPicPr>
        <p:blipFill>
          <a:blip r:embed="rId3">
            <a:alphaModFix/>
          </a:blip>
          <a:stretch>
            <a:fillRect/>
          </a:stretch>
        </p:blipFill>
        <p:spPr>
          <a:xfrm>
            <a:off x="5403075" y="3789251"/>
            <a:ext cx="909128" cy="384975"/>
          </a:xfrm>
          <a:prstGeom prst="rect">
            <a:avLst/>
          </a:prstGeom>
          <a:noFill/>
          <a:ln>
            <a:noFill/>
          </a:ln>
        </p:spPr>
      </p:pic>
      <p:pic>
        <p:nvPicPr>
          <p:cNvPr id="1987" name="Google Shape;1987;p87"/>
          <p:cNvPicPr preferRelativeResize="0"/>
          <p:nvPr/>
        </p:nvPicPr>
        <p:blipFill>
          <a:blip r:embed="rId4">
            <a:alphaModFix/>
          </a:blip>
          <a:stretch>
            <a:fillRect/>
          </a:stretch>
        </p:blipFill>
        <p:spPr>
          <a:xfrm>
            <a:off x="5532980" y="2183198"/>
            <a:ext cx="349852" cy="476161"/>
          </a:xfrm>
          <a:prstGeom prst="rect">
            <a:avLst/>
          </a:prstGeom>
          <a:noFill/>
          <a:ln>
            <a:noFill/>
          </a:ln>
        </p:spPr>
      </p:pic>
      <p:pic>
        <p:nvPicPr>
          <p:cNvPr id="1988" name="Google Shape;1988;p87"/>
          <p:cNvPicPr preferRelativeResize="0"/>
          <p:nvPr/>
        </p:nvPicPr>
        <p:blipFill rotWithShape="1">
          <a:blip r:embed="rId5">
            <a:alphaModFix/>
          </a:blip>
          <a:srcRect b="0" l="0" r="0" t="0"/>
          <a:stretch/>
        </p:blipFill>
        <p:spPr>
          <a:xfrm>
            <a:off x="4989523" y="2184100"/>
            <a:ext cx="426397" cy="489962"/>
          </a:xfrm>
          <a:prstGeom prst="rect">
            <a:avLst/>
          </a:prstGeom>
          <a:noFill/>
          <a:ln>
            <a:noFill/>
          </a:ln>
        </p:spPr>
      </p:pic>
      <p:pic>
        <p:nvPicPr>
          <p:cNvPr descr="@CLIMADA-project" id="1989" name="Google Shape;1989;p87"/>
          <p:cNvPicPr preferRelativeResize="0"/>
          <p:nvPr/>
        </p:nvPicPr>
        <p:blipFill>
          <a:blip r:embed="rId6">
            <a:alphaModFix/>
          </a:blip>
          <a:stretch>
            <a:fillRect/>
          </a:stretch>
        </p:blipFill>
        <p:spPr>
          <a:xfrm>
            <a:off x="7240707" y="3414673"/>
            <a:ext cx="296418" cy="321900"/>
          </a:xfrm>
          <a:prstGeom prst="rect">
            <a:avLst/>
          </a:prstGeom>
          <a:noFill/>
          <a:ln>
            <a:noFill/>
          </a:ln>
        </p:spPr>
      </p:pic>
      <p:pic>
        <p:nvPicPr>
          <p:cNvPr id="1990" name="Google Shape;1990;p87"/>
          <p:cNvPicPr preferRelativeResize="0"/>
          <p:nvPr/>
        </p:nvPicPr>
        <p:blipFill>
          <a:blip r:embed="rId7">
            <a:alphaModFix/>
          </a:blip>
          <a:stretch>
            <a:fillRect/>
          </a:stretch>
        </p:blipFill>
        <p:spPr>
          <a:xfrm>
            <a:off x="7695530" y="3414671"/>
            <a:ext cx="760195" cy="267493"/>
          </a:xfrm>
          <a:prstGeom prst="rect">
            <a:avLst/>
          </a:prstGeom>
          <a:noFill/>
          <a:ln>
            <a:noFill/>
          </a:ln>
        </p:spPr>
      </p:pic>
      <p:pic>
        <p:nvPicPr>
          <p:cNvPr id="1991" name="Google Shape;1991;p87"/>
          <p:cNvPicPr preferRelativeResize="0"/>
          <p:nvPr/>
        </p:nvPicPr>
        <p:blipFill>
          <a:blip r:embed="rId8">
            <a:alphaModFix/>
          </a:blip>
          <a:stretch>
            <a:fillRect/>
          </a:stretch>
        </p:blipFill>
        <p:spPr>
          <a:xfrm>
            <a:off x="5918764" y="3317610"/>
            <a:ext cx="393446" cy="427256"/>
          </a:xfrm>
          <a:prstGeom prst="rect">
            <a:avLst/>
          </a:prstGeom>
          <a:noFill/>
          <a:ln>
            <a:noFill/>
          </a:ln>
        </p:spPr>
      </p:pic>
      <p:pic>
        <p:nvPicPr>
          <p:cNvPr id="1992" name="Google Shape;1992;p87"/>
          <p:cNvPicPr preferRelativeResize="0"/>
          <p:nvPr/>
        </p:nvPicPr>
        <p:blipFill>
          <a:blip r:embed="rId9">
            <a:alphaModFix/>
          </a:blip>
          <a:stretch>
            <a:fillRect/>
          </a:stretch>
        </p:blipFill>
        <p:spPr>
          <a:xfrm>
            <a:off x="5960664" y="2216625"/>
            <a:ext cx="376933" cy="409303"/>
          </a:xfrm>
          <a:prstGeom prst="rect">
            <a:avLst/>
          </a:prstGeom>
          <a:noFill/>
          <a:ln>
            <a:noFill/>
          </a:ln>
        </p:spPr>
      </p:pic>
      <p:pic>
        <p:nvPicPr>
          <p:cNvPr id="1993" name="Google Shape;1993;p87"/>
          <p:cNvPicPr preferRelativeResize="0"/>
          <p:nvPr/>
        </p:nvPicPr>
        <p:blipFill>
          <a:blip r:embed="rId10">
            <a:alphaModFix/>
          </a:blip>
          <a:stretch>
            <a:fillRect/>
          </a:stretch>
        </p:blipFill>
        <p:spPr>
          <a:xfrm>
            <a:off x="7768161" y="2198688"/>
            <a:ext cx="614940" cy="445180"/>
          </a:xfrm>
          <a:prstGeom prst="rect">
            <a:avLst/>
          </a:prstGeom>
          <a:noFill/>
          <a:ln>
            <a:noFill/>
          </a:ln>
        </p:spPr>
      </p:pic>
      <p:sp>
        <p:nvSpPr>
          <p:cNvPr id="1994" name="Google Shape;1994;p8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Tools &amp; Framework</a:t>
            </a:r>
            <a:endParaRPr/>
          </a:p>
        </p:txBody>
      </p:sp>
      <p:sp>
        <p:nvSpPr>
          <p:cNvPr id="1995" name="Google Shape;1995;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996" name="Google Shape;1996;p87"/>
          <p:cNvPicPr preferRelativeResize="0"/>
          <p:nvPr/>
        </p:nvPicPr>
        <p:blipFill>
          <a:blip r:embed="rId11">
            <a:alphaModFix/>
          </a:blip>
          <a:stretch>
            <a:fillRect/>
          </a:stretch>
        </p:blipFill>
        <p:spPr>
          <a:xfrm>
            <a:off x="2236125" y="3460050"/>
            <a:ext cx="525713" cy="321900"/>
          </a:xfrm>
          <a:prstGeom prst="rect">
            <a:avLst/>
          </a:prstGeom>
          <a:noFill/>
          <a:ln>
            <a:noFill/>
          </a:ln>
        </p:spPr>
      </p:pic>
      <p:cxnSp>
        <p:nvCxnSpPr>
          <p:cNvPr id="1997" name="Google Shape;1997;p87"/>
          <p:cNvCxnSpPr/>
          <p:nvPr/>
        </p:nvCxnSpPr>
        <p:spPr>
          <a:xfrm>
            <a:off x="4352950" y="1214150"/>
            <a:ext cx="14400" cy="3149700"/>
          </a:xfrm>
          <a:prstGeom prst="straightConnector1">
            <a:avLst/>
          </a:prstGeom>
          <a:noFill/>
          <a:ln cap="flat" cmpd="sng" w="9525">
            <a:solidFill>
              <a:srgbClr val="FFFFFF"/>
            </a:solidFill>
            <a:prstDash val="solid"/>
            <a:round/>
            <a:headEnd len="med" w="med" type="none"/>
            <a:tailEnd len="med" w="med" type="none"/>
          </a:ln>
        </p:spPr>
      </p:cxnSp>
      <p:sp>
        <p:nvSpPr>
          <p:cNvPr id="1998" name="Google Shape;1998;p87"/>
          <p:cNvSpPr/>
          <p:nvPr/>
        </p:nvSpPr>
        <p:spPr>
          <a:xfrm>
            <a:off x="2125325" y="3275125"/>
            <a:ext cx="20925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7"/>
          <p:cNvSpPr/>
          <p:nvPr/>
        </p:nvSpPr>
        <p:spPr>
          <a:xfrm>
            <a:off x="2329910" y="2063063"/>
            <a:ext cx="16569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7"/>
          <p:cNvSpPr/>
          <p:nvPr/>
        </p:nvSpPr>
        <p:spPr>
          <a:xfrm>
            <a:off x="229063" y="3275128"/>
            <a:ext cx="16569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7"/>
          <p:cNvSpPr/>
          <p:nvPr/>
        </p:nvSpPr>
        <p:spPr>
          <a:xfrm>
            <a:off x="228671" y="2142150"/>
            <a:ext cx="1656900" cy="732000"/>
          </a:xfrm>
          <a:prstGeom prst="roundRect">
            <a:avLst>
              <a:gd fmla="val 16667" name="adj"/>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7"/>
          <p:cNvSpPr txBox="1"/>
          <p:nvPr/>
        </p:nvSpPr>
        <p:spPr>
          <a:xfrm>
            <a:off x="463" y="1741164"/>
            <a:ext cx="2313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Programming Language</a:t>
            </a:r>
            <a:endParaRPr sz="1300">
              <a:solidFill>
                <a:srgbClr val="FFFFFF"/>
              </a:solidFill>
              <a:latin typeface="Maven Pro"/>
              <a:ea typeface="Maven Pro"/>
              <a:cs typeface="Maven Pro"/>
              <a:sym typeface="Maven Pro"/>
            </a:endParaRPr>
          </a:p>
        </p:txBody>
      </p:sp>
      <p:sp>
        <p:nvSpPr>
          <p:cNvPr id="2003" name="Google Shape;2003;p87"/>
          <p:cNvSpPr txBox="1"/>
          <p:nvPr/>
        </p:nvSpPr>
        <p:spPr>
          <a:xfrm>
            <a:off x="2219724" y="2976691"/>
            <a:ext cx="25779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Frameworks &amp; Libraries</a:t>
            </a:r>
            <a:endParaRPr sz="1300">
              <a:solidFill>
                <a:srgbClr val="FFFFFF"/>
              </a:solidFill>
              <a:latin typeface="Maven Pro"/>
              <a:ea typeface="Maven Pro"/>
              <a:cs typeface="Maven Pro"/>
              <a:sym typeface="Maven Pro"/>
            </a:endParaRPr>
          </a:p>
        </p:txBody>
      </p:sp>
      <p:sp>
        <p:nvSpPr>
          <p:cNvPr id="2004" name="Google Shape;2004;p87"/>
          <p:cNvSpPr txBox="1"/>
          <p:nvPr/>
        </p:nvSpPr>
        <p:spPr>
          <a:xfrm>
            <a:off x="141885" y="2953229"/>
            <a:ext cx="1785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   Software &amp; Tools</a:t>
            </a:r>
            <a:endParaRPr sz="1300">
              <a:solidFill>
                <a:srgbClr val="FFFFFF"/>
              </a:solidFill>
              <a:latin typeface="Maven Pro"/>
              <a:ea typeface="Maven Pro"/>
              <a:cs typeface="Maven Pro"/>
              <a:sym typeface="Maven Pro"/>
            </a:endParaRPr>
          </a:p>
        </p:txBody>
      </p:sp>
      <p:sp>
        <p:nvSpPr>
          <p:cNvPr id="2005" name="Google Shape;2005;p87"/>
          <p:cNvSpPr txBox="1"/>
          <p:nvPr/>
        </p:nvSpPr>
        <p:spPr>
          <a:xfrm>
            <a:off x="2125318" y="1741168"/>
            <a:ext cx="1785300" cy="32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300">
                <a:solidFill>
                  <a:srgbClr val="FFFFFF"/>
                </a:solidFill>
                <a:latin typeface="Maven Pro"/>
                <a:ea typeface="Maven Pro"/>
                <a:cs typeface="Maven Pro"/>
                <a:sym typeface="Maven Pro"/>
              </a:rPr>
              <a:t>             Database</a:t>
            </a:r>
            <a:endParaRPr sz="1300">
              <a:solidFill>
                <a:srgbClr val="FFFFFF"/>
              </a:solidFill>
              <a:latin typeface="Maven Pro"/>
              <a:ea typeface="Maven Pro"/>
              <a:cs typeface="Maven Pro"/>
              <a:sym typeface="Maven Pro"/>
            </a:endParaRPr>
          </a:p>
        </p:txBody>
      </p:sp>
      <p:pic>
        <p:nvPicPr>
          <p:cNvPr id="2006" name="Google Shape;2006;p87"/>
          <p:cNvPicPr preferRelativeResize="0"/>
          <p:nvPr/>
        </p:nvPicPr>
        <p:blipFill>
          <a:blip r:embed="rId3">
            <a:alphaModFix/>
          </a:blip>
          <a:stretch>
            <a:fillRect/>
          </a:stretch>
        </p:blipFill>
        <p:spPr>
          <a:xfrm>
            <a:off x="426123" y="3480184"/>
            <a:ext cx="760187" cy="321899"/>
          </a:xfrm>
          <a:prstGeom prst="rect">
            <a:avLst/>
          </a:prstGeom>
          <a:noFill/>
          <a:ln>
            <a:noFill/>
          </a:ln>
        </p:spPr>
      </p:pic>
      <p:pic>
        <p:nvPicPr>
          <p:cNvPr id="2007" name="Google Shape;2007;p87"/>
          <p:cNvPicPr preferRelativeResize="0"/>
          <p:nvPr/>
        </p:nvPicPr>
        <p:blipFill>
          <a:blip r:embed="rId12">
            <a:alphaModFix/>
          </a:blip>
          <a:stretch>
            <a:fillRect/>
          </a:stretch>
        </p:blipFill>
        <p:spPr>
          <a:xfrm>
            <a:off x="917247" y="2257288"/>
            <a:ext cx="349851" cy="489960"/>
          </a:xfrm>
          <a:prstGeom prst="rect">
            <a:avLst/>
          </a:prstGeom>
          <a:noFill/>
          <a:ln>
            <a:noFill/>
          </a:ln>
        </p:spPr>
      </p:pic>
      <p:pic>
        <p:nvPicPr>
          <p:cNvPr id="2008" name="Google Shape;2008;p87"/>
          <p:cNvPicPr preferRelativeResize="0"/>
          <p:nvPr/>
        </p:nvPicPr>
        <p:blipFill>
          <a:blip r:embed="rId4">
            <a:alphaModFix/>
          </a:blip>
          <a:stretch>
            <a:fillRect/>
          </a:stretch>
        </p:blipFill>
        <p:spPr>
          <a:xfrm>
            <a:off x="1377293" y="2264185"/>
            <a:ext cx="349852" cy="476161"/>
          </a:xfrm>
          <a:prstGeom prst="rect">
            <a:avLst/>
          </a:prstGeom>
          <a:noFill/>
          <a:ln>
            <a:noFill/>
          </a:ln>
        </p:spPr>
      </p:pic>
      <p:pic>
        <p:nvPicPr>
          <p:cNvPr id="2009" name="Google Shape;2009;p87"/>
          <p:cNvPicPr preferRelativeResize="0"/>
          <p:nvPr/>
        </p:nvPicPr>
        <p:blipFill rotWithShape="1">
          <a:blip r:embed="rId5">
            <a:alphaModFix/>
          </a:blip>
          <a:srcRect b="0" l="0" r="0" t="0"/>
          <a:stretch/>
        </p:blipFill>
        <p:spPr>
          <a:xfrm>
            <a:off x="380661" y="2257288"/>
            <a:ext cx="426397" cy="489962"/>
          </a:xfrm>
          <a:prstGeom prst="rect">
            <a:avLst/>
          </a:prstGeom>
          <a:noFill/>
          <a:ln>
            <a:noFill/>
          </a:ln>
        </p:spPr>
      </p:pic>
      <p:pic>
        <p:nvPicPr>
          <p:cNvPr descr="@CLIMADA-project" id="2010" name="Google Shape;2010;p87"/>
          <p:cNvPicPr preferRelativeResize="0"/>
          <p:nvPr/>
        </p:nvPicPr>
        <p:blipFill>
          <a:blip r:embed="rId6">
            <a:alphaModFix/>
          </a:blip>
          <a:stretch>
            <a:fillRect/>
          </a:stretch>
        </p:blipFill>
        <p:spPr>
          <a:xfrm>
            <a:off x="2855361" y="3436471"/>
            <a:ext cx="376934" cy="409325"/>
          </a:xfrm>
          <a:prstGeom prst="rect">
            <a:avLst/>
          </a:prstGeom>
          <a:noFill/>
          <a:ln>
            <a:noFill/>
          </a:ln>
        </p:spPr>
      </p:pic>
      <p:pic>
        <p:nvPicPr>
          <p:cNvPr id="2011" name="Google Shape;2011;p87"/>
          <p:cNvPicPr preferRelativeResize="0"/>
          <p:nvPr/>
        </p:nvPicPr>
        <p:blipFill>
          <a:blip r:embed="rId7">
            <a:alphaModFix/>
          </a:blip>
          <a:stretch>
            <a:fillRect/>
          </a:stretch>
        </p:blipFill>
        <p:spPr>
          <a:xfrm>
            <a:off x="3360017" y="3480209"/>
            <a:ext cx="760195" cy="267493"/>
          </a:xfrm>
          <a:prstGeom prst="rect">
            <a:avLst/>
          </a:prstGeom>
          <a:noFill/>
          <a:ln>
            <a:noFill/>
          </a:ln>
        </p:spPr>
      </p:pic>
      <p:pic>
        <p:nvPicPr>
          <p:cNvPr id="2012" name="Google Shape;2012;p87"/>
          <p:cNvPicPr preferRelativeResize="0"/>
          <p:nvPr/>
        </p:nvPicPr>
        <p:blipFill>
          <a:blip r:embed="rId8">
            <a:alphaModFix/>
          </a:blip>
          <a:stretch>
            <a:fillRect/>
          </a:stretch>
        </p:blipFill>
        <p:spPr>
          <a:xfrm>
            <a:off x="1267501" y="3433260"/>
            <a:ext cx="393446" cy="427256"/>
          </a:xfrm>
          <a:prstGeom prst="rect">
            <a:avLst/>
          </a:prstGeom>
          <a:noFill/>
          <a:ln>
            <a:noFill/>
          </a:ln>
        </p:spPr>
      </p:pic>
      <p:pic>
        <p:nvPicPr>
          <p:cNvPr id="2013" name="Google Shape;2013;p87"/>
          <p:cNvPicPr preferRelativeResize="0"/>
          <p:nvPr/>
        </p:nvPicPr>
        <p:blipFill rotWithShape="1">
          <a:blip r:embed="rId13">
            <a:alphaModFix/>
          </a:blip>
          <a:srcRect b="26384" l="12067" r="11793" t="22856"/>
          <a:stretch/>
        </p:blipFill>
        <p:spPr>
          <a:xfrm>
            <a:off x="2816349" y="2235998"/>
            <a:ext cx="713424" cy="374390"/>
          </a:xfrm>
          <a:prstGeom prst="rect">
            <a:avLst/>
          </a:prstGeom>
          <a:noFill/>
          <a:ln>
            <a:noFill/>
          </a:ln>
        </p:spPr>
      </p:pic>
      <p:sp>
        <p:nvSpPr>
          <p:cNvPr id="2014" name="Google Shape;2014;p87"/>
          <p:cNvSpPr txBox="1"/>
          <p:nvPr/>
        </p:nvSpPr>
        <p:spPr>
          <a:xfrm>
            <a:off x="1267500" y="1265575"/>
            <a:ext cx="15603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aven Pro"/>
                <a:ea typeface="Maven Pro"/>
                <a:cs typeface="Maven Pro"/>
                <a:sym typeface="Maven Pro"/>
              </a:rPr>
              <a:t>(Midterm)</a:t>
            </a:r>
            <a:endParaRPr sz="2100">
              <a:solidFill>
                <a:srgbClr val="FFFFFF"/>
              </a:solidFill>
              <a:latin typeface="Maven Pro"/>
              <a:ea typeface="Maven Pro"/>
              <a:cs typeface="Maven Pro"/>
              <a:sym typeface="Maven Pro"/>
            </a:endParaRPr>
          </a:p>
        </p:txBody>
      </p:sp>
      <p:sp>
        <p:nvSpPr>
          <p:cNvPr id="2015" name="Google Shape;2015;p87"/>
          <p:cNvSpPr txBox="1"/>
          <p:nvPr/>
        </p:nvSpPr>
        <p:spPr>
          <a:xfrm>
            <a:off x="6302638" y="1265575"/>
            <a:ext cx="11652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aven Pro"/>
                <a:ea typeface="Maven Pro"/>
                <a:cs typeface="Maven Pro"/>
                <a:sym typeface="Maven Pro"/>
              </a:rPr>
              <a:t>(Final)</a:t>
            </a:r>
            <a:endParaRPr sz="2100">
              <a:solidFill>
                <a:srgbClr val="FFFFFF"/>
              </a:solidFill>
              <a:latin typeface="Maven Pro"/>
              <a:ea typeface="Maven Pro"/>
              <a:cs typeface="Maven Pro"/>
              <a:sym typeface="Maven Pro"/>
            </a:endParaRPr>
          </a:p>
        </p:txBody>
      </p:sp>
      <p:pic>
        <p:nvPicPr>
          <p:cNvPr id="2016" name="Google Shape;2016;p87"/>
          <p:cNvPicPr preferRelativeResize="0"/>
          <p:nvPr/>
        </p:nvPicPr>
        <p:blipFill>
          <a:blip r:embed="rId14">
            <a:alphaModFix/>
          </a:blip>
          <a:stretch>
            <a:fillRect/>
          </a:stretch>
        </p:blipFill>
        <p:spPr>
          <a:xfrm>
            <a:off x="7695525" y="3747700"/>
            <a:ext cx="760200" cy="384975"/>
          </a:xfrm>
          <a:prstGeom prst="rect">
            <a:avLst/>
          </a:prstGeom>
          <a:noFill/>
          <a:ln>
            <a:noFill/>
          </a:ln>
        </p:spPr>
      </p:pic>
      <p:pic>
        <p:nvPicPr>
          <p:cNvPr id="2017" name="Google Shape;2017;p87"/>
          <p:cNvPicPr preferRelativeResize="0"/>
          <p:nvPr/>
        </p:nvPicPr>
        <p:blipFill>
          <a:blip r:embed="rId15">
            <a:alphaModFix/>
          </a:blip>
          <a:stretch>
            <a:fillRect/>
          </a:stretch>
        </p:blipFill>
        <p:spPr>
          <a:xfrm>
            <a:off x="7214000" y="3765263"/>
            <a:ext cx="349850" cy="349850"/>
          </a:xfrm>
          <a:prstGeom prst="rect">
            <a:avLst/>
          </a:prstGeom>
          <a:noFill/>
          <a:ln>
            <a:noFill/>
          </a:ln>
        </p:spPr>
      </p:pic>
      <p:pic>
        <p:nvPicPr>
          <p:cNvPr id="2018" name="Google Shape;2018;p87"/>
          <p:cNvPicPr preferRelativeResize="0"/>
          <p:nvPr/>
        </p:nvPicPr>
        <p:blipFill>
          <a:blip r:embed="rId16">
            <a:alphaModFix/>
          </a:blip>
          <a:stretch>
            <a:fillRect/>
          </a:stretch>
        </p:blipFill>
        <p:spPr>
          <a:xfrm>
            <a:off x="5391638" y="3342763"/>
            <a:ext cx="376950" cy="376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88"/>
          <p:cNvSpPr/>
          <p:nvPr/>
        </p:nvSpPr>
        <p:spPr>
          <a:xfrm>
            <a:off x="1915651" y="1204425"/>
            <a:ext cx="1879148" cy="267065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88"/>
          <p:cNvGrpSpPr/>
          <p:nvPr/>
        </p:nvGrpSpPr>
        <p:grpSpPr>
          <a:xfrm>
            <a:off x="498492" y="2129636"/>
            <a:ext cx="417992" cy="1036638"/>
            <a:chOff x="3343310" y="4475555"/>
            <a:chExt cx="127717" cy="316753"/>
          </a:xfrm>
        </p:grpSpPr>
        <p:sp>
          <p:nvSpPr>
            <p:cNvPr id="2025" name="Google Shape;2025;p8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88"/>
          <p:cNvSpPr/>
          <p:nvPr/>
        </p:nvSpPr>
        <p:spPr>
          <a:xfrm>
            <a:off x="1965712" y="1239954"/>
            <a:ext cx="1779005" cy="2599591"/>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88"/>
          <p:cNvGrpSpPr/>
          <p:nvPr/>
        </p:nvGrpSpPr>
        <p:grpSpPr>
          <a:xfrm>
            <a:off x="8194042" y="2176886"/>
            <a:ext cx="417992" cy="1036638"/>
            <a:chOff x="3343310" y="4475555"/>
            <a:chExt cx="127717" cy="316753"/>
          </a:xfrm>
        </p:grpSpPr>
        <p:sp>
          <p:nvSpPr>
            <p:cNvPr id="2029" name="Google Shape;2029;p8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88"/>
          <p:cNvSpPr/>
          <p:nvPr/>
        </p:nvSpPr>
        <p:spPr>
          <a:xfrm>
            <a:off x="4688500" y="1204413"/>
            <a:ext cx="1920395" cy="3665524"/>
          </a:xfrm>
          <a:custGeom>
            <a:rect b="b" l="l" r="r" t="t"/>
            <a:pathLst>
              <a:path extrusionOk="0" h="6286" w="42854">
                <a:moveTo>
                  <a:pt x="0" y="1"/>
                </a:moveTo>
                <a:lnTo>
                  <a:pt x="0" y="6286"/>
                </a:lnTo>
                <a:lnTo>
                  <a:pt x="42854" y="6286"/>
                </a:lnTo>
                <a:lnTo>
                  <a:pt x="42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8"/>
          <p:cNvSpPr/>
          <p:nvPr/>
        </p:nvSpPr>
        <p:spPr>
          <a:xfrm>
            <a:off x="4736792" y="1243472"/>
            <a:ext cx="1823811" cy="3587405"/>
          </a:xfrm>
          <a:custGeom>
            <a:rect b="b" l="l" r="r" t="t"/>
            <a:pathLst>
              <a:path extrusionOk="0" h="6283" w="20070">
                <a:moveTo>
                  <a:pt x="0" y="1"/>
                </a:moveTo>
                <a:lnTo>
                  <a:pt x="0" y="6283"/>
                </a:lnTo>
                <a:lnTo>
                  <a:pt x="20069" y="6283"/>
                </a:lnTo>
                <a:lnTo>
                  <a:pt x="20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3" name="Google Shape;2033;p88"/>
          <p:cNvPicPr preferRelativeResize="0"/>
          <p:nvPr/>
        </p:nvPicPr>
        <p:blipFill>
          <a:blip r:embed="rId3">
            <a:alphaModFix/>
          </a:blip>
          <a:stretch>
            <a:fillRect/>
          </a:stretch>
        </p:blipFill>
        <p:spPr>
          <a:xfrm rot="2094178">
            <a:off x="7251572" y="2044087"/>
            <a:ext cx="417975" cy="417975"/>
          </a:xfrm>
          <a:prstGeom prst="rect">
            <a:avLst/>
          </a:prstGeom>
          <a:noFill/>
          <a:ln>
            <a:noFill/>
          </a:ln>
        </p:spPr>
      </p:pic>
      <p:pic>
        <p:nvPicPr>
          <p:cNvPr id="2034" name="Google Shape;2034;p88"/>
          <p:cNvPicPr preferRelativeResize="0"/>
          <p:nvPr/>
        </p:nvPicPr>
        <p:blipFill>
          <a:blip r:embed="rId4">
            <a:alphaModFix/>
          </a:blip>
          <a:stretch>
            <a:fillRect/>
          </a:stretch>
        </p:blipFill>
        <p:spPr>
          <a:xfrm>
            <a:off x="2200963" y="1418675"/>
            <a:ext cx="1308525" cy="1308525"/>
          </a:xfrm>
          <a:prstGeom prst="rect">
            <a:avLst/>
          </a:prstGeom>
          <a:noFill/>
          <a:ln>
            <a:noFill/>
          </a:ln>
        </p:spPr>
      </p:pic>
      <p:sp>
        <p:nvSpPr>
          <p:cNvPr id="2035" name="Google Shape;2035;p88"/>
          <p:cNvSpPr txBox="1"/>
          <p:nvPr/>
        </p:nvSpPr>
        <p:spPr>
          <a:xfrm>
            <a:off x="2147525" y="3292575"/>
            <a:ext cx="14154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Share Tech"/>
                <a:ea typeface="Share Tech"/>
                <a:cs typeface="Share Tech"/>
                <a:sym typeface="Share Tech"/>
              </a:rPr>
              <a:t>FRONTEND</a:t>
            </a:r>
            <a:endParaRPr sz="2400"/>
          </a:p>
        </p:txBody>
      </p:sp>
      <p:sp>
        <p:nvSpPr>
          <p:cNvPr id="2036" name="Google Shape;2036;p88"/>
          <p:cNvSpPr txBox="1"/>
          <p:nvPr/>
        </p:nvSpPr>
        <p:spPr>
          <a:xfrm>
            <a:off x="4977638" y="4278500"/>
            <a:ext cx="12618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Share Tech"/>
                <a:ea typeface="Share Tech"/>
                <a:cs typeface="Share Tech"/>
                <a:sym typeface="Share Tech"/>
              </a:rPr>
              <a:t>BACKEND</a:t>
            </a:r>
            <a:endParaRPr sz="2400"/>
          </a:p>
        </p:txBody>
      </p:sp>
      <p:sp>
        <p:nvSpPr>
          <p:cNvPr id="2037" name="Google Shape;2037;p88"/>
          <p:cNvSpPr/>
          <p:nvPr/>
        </p:nvSpPr>
        <p:spPr>
          <a:xfrm>
            <a:off x="1104050" y="2337875"/>
            <a:ext cx="624000" cy="1029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8"/>
          <p:cNvSpPr/>
          <p:nvPr/>
        </p:nvSpPr>
        <p:spPr>
          <a:xfrm rot="10800000">
            <a:off x="1104050" y="2638725"/>
            <a:ext cx="624000" cy="1029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8"/>
          <p:cNvSpPr txBox="1"/>
          <p:nvPr/>
        </p:nvSpPr>
        <p:spPr>
          <a:xfrm>
            <a:off x="1150077" y="2011650"/>
            <a:ext cx="5820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Share Tech"/>
                <a:ea typeface="Share Tech"/>
                <a:cs typeface="Share Tech"/>
                <a:sym typeface="Share Tech"/>
              </a:rPr>
              <a:t>Query</a:t>
            </a:r>
            <a:endParaRPr sz="1200"/>
          </a:p>
        </p:txBody>
      </p:sp>
      <p:sp>
        <p:nvSpPr>
          <p:cNvPr id="2040" name="Google Shape;2040;p88"/>
          <p:cNvSpPr txBox="1"/>
          <p:nvPr/>
        </p:nvSpPr>
        <p:spPr>
          <a:xfrm>
            <a:off x="1104050" y="2642450"/>
            <a:ext cx="6240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Share Tech"/>
                <a:ea typeface="Share Tech"/>
                <a:cs typeface="Share Tech"/>
                <a:sym typeface="Share Tech"/>
              </a:rPr>
              <a:t>Display Results</a:t>
            </a:r>
            <a:endParaRPr sz="1200"/>
          </a:p>
        </p:txBody>
      </p:sp>
      <p:sp>
        <p:nvSpPr>
          <p:cNvPr id="2041" name="Google Shape;2041;p88"/>
          <p:cNvSpPr txBox="1"/>
          <p:nvPr/>
        </p:nvSpPr>
        <p:spPr>
          <a:xfrm>
            <a:off x="2200975" y="2589025"/>
            <a:ext cx="14607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Share Tech"/>
                <a:ea typeface="Share Tech"/>
                <a:cs typeface="Share Tech"/>
                <a:sym typeface="Share Tech"/>
              </a:rPr>
              <a:t>What the User Sees</a:t>
            </a:r>
            <a:endParaRPr sz="1200"/>
          </a:p>
        </p:txBody>
      </p:sp>
      <p:pic>
        <p:nvPicPr>
          <p:cNvPr id="2042" name="Google Shape;2042;p88"/>
          <p:cNvPicPr preferRelativeResize="0"/>
          <p:nvPr/>
        </p:nvPicPr>
        <p:blipFill>
          <a:blip r:embed="rId5">
            <a:alphaModFix/>
          </a:blip>
          <a:stretch>
            <a:fillRect/>
          </a:stretch>
        </p:blipFill>
        <p:spPr>
          <a:xfrm>
            <a:off x="2291550" y="2902779"/>
            <a:ext cx="457200" cy="457200"/>
          </a:xfrm>
          <a:prstGeom prst="rect">
            <a:avLst/>
          </a:prstGeom>
          <a:noFill/>
          <a:ln>
            <a:noFill/>
          </a:ln>
        </p:spPr>
      </p:pic>
      <p:pic>
        <p:nvPicPr>
          <p:cNvPr id="2043" name="Google Shape;2043;p88"/>
          <p:cNvPicPr preferRelativeResize="0"/>
          <p:nvPr/>
        </p:nvPicPr>
        <p:blipFill>
          <a:blip r:embed="rId6">
            <a:alphaModFix/>
          </a:blip>
          <a:stretch>
            <a:fillRect/>
          </a:stretch>
        </p:blipFill>
        <p:spPr>
          <a:xfrm>
            <a:off x="2425400" y="2902779"/>
            <a:ext cx="457200" cy="457200"/>
          </a:xfrm>
          <a:prstGeom prst="rect">
            <a:avLst/>
          </a:prstGeom>
          <a:noFill/>
          <a:ln>
            <a:noFill/>
          </a:ln>
        </p:spPr>
      </p:pic>
      <p:sp>
        <p:nvSpPr>
          <p:cNvPr id="2044" name="Google Shape;2044;p88"/>
          <p:cNvSpPr/>
          <p:nvPr/>
        </p:nvSpPr>
        <p:spPr>
          <a:xfrm>
            <a:off x="3919542" y="2396638"/>
            <a:ext cx="582000" cy="1110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8"/>
          <p:cNvSpPr/>
          <p:nvPr/>
        </p:nvSpPr>
        <p:spPr>
          <a:xfrm rot="10800000">
            <a:off x="3919253" y="2588388"/>
            <a:ext cx="582000" cy="1110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8"/>
          <p:cNvSpPr/>
          <p:nvPr/>
        </p:nvSpPr>
        <p:spPr>
          <a:xfrm rot="10800000">
            <a:off x="6834249" y="2584175"/>
            <a:ext cx="1077300" cy="102900"/>
          </a:xfrm>
          <a:prstGeom prst="rightArrow">
            <a:avLst>
              <a:gd fmla="val 38435"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8"/>
          <p:cNvSpPr txBox="1"/>
          <p:nvPr/>
        </p:nvSpPr>
        <p:spPr>
          <a:xfrm>
            <a:off x="6750187" y="2727200"/>
            <a:ext cx="1415400" cy="16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Share Tech"/>
                <a:ea typeface="Share Tech"/>
                <a:cs typeface="Share Tech"/>
                <a:sym typeface="Share Tech"/>
              </a:rPr>
              <a:t>- </a:t>
            </a:r>
            <a:r>
              <a:rPr lang="en-GB" sz="1200">
                <a:solidFill>
                  <a:schemeClr val="lt1"/>
                </a:solidFill>
                <a:latin typeface="Share Tech"/>
                <a:ea typeface="Share Tech"/>
                <a:cs typeface="Share Tech"/>
                <a:sym typeface="Share Tech"/>
              </a:rPr>
              <a:t>Update Database</a:t>
            </a:r>
            <a:endParaRPr sz="1200">
              <a:solidFill>
                <a:schemeClr val="lt1"/>
              </a:solidFill>
              <a:latin typeface="Share Tech"/>
              <a:ea typeface="Share Tech"/>
              <a:cs typeface="Share Tech"/>
              <a:sym typeface="Share Tech"/>
            </a:endParaRPr>
          </a:p>
          <a:p>
            <a:pPr indent="0" lvl="0" marL="0" rtl="0" algn="l">
              <a:spcBef>
                <a:spcPts val="0"/>
              </a:spcBef>
              <a:spcAft>
                <a:spcPts val="0"/>
              </a:spcAft>
              <a:buNone/>
            </a:pPr>
            <a:r>
              <a:rPr lang="en-GB" sz="1200">
                <a:solidFill>
                  <a:schemeClr val="lt1"/>
                </a:solidFill>
                <a:latin typeface="Share Tech"/>
                <a:ea typeface="Share Tech"/>
                <a:cs typeface="Share Tech"/>
                <a:sym typeface="Share Tech"/>
              </a:rPr>
              <a:t>   &amp; Files</a:t>
            </a:r>
            <a:r>
              <a:rPr lang="en-GB" sz="1200">
                <a:solidFill>
                  <a:schemeClr val="lt1"/>
                </a:solidFill>
                <a:latin typeface="Share Tech"/>
                <a:ea typeface="Share Tech"/>
                <a:cs typeface="Share Tech"/>
                <a:sym typeface="Share Tech"/>
              </a:rPr>
              <a:t> </a:t>
            </a:r>
            <a:r>
              <a:rPr lang="en-GB" sz="1200">
                <a:solidFill>
                  <a:schemeClr val="lt1"/>
                </a:solidFill>
                <a:latin typeface="Share Tech"/>
                <a:ea typeface="Share Tech"/>
                <a:cs typeface="Share Tech"/>
                <a:sym typeface="Share Tech"/>
              </a:rPr>
              <a:t>(annually</a:t>
            </a:r>
            <a:endParaRPr sz="1200">
              <a:solidFill>
                <a:schemeClr val="lt1"/>
              </a:solidFill>
              <a:latin typeface="Share Tech"/>
              <a:ea typeface="Share Tech"/>
              <a:cs typeface="Share Tech"/>
              <a:sym typeface="Share Tech"/>
            </a:endParaRPr>
          </a:p>
          <a:p>
            <a:pPr indent="0" lvl="0" marL="0" rtl="0" algn="l">
              <a:spcBef>
                <a:spcPts val="0"/>
              </a:spcBef>
              <a:spcAft>
                <a:spcPts val="0"/>
              </a:spcAft>
              <a:buNone/>
            </a:pPr>
            <a:r>
              <a:rPr lang="en-GB" sz="1200">
                <a:solidFill>
                  <a:schemeClr val="lt1"/>
                </a:solidFill>
                <a:latin typeface="Share Tech"/>
                <a:ea typeface="Share Tech"/>
                <a:cs typeface="Share Tech"/>
                <a:sym typeface="Share Tech"/>
              </a:rPr>
              <a:t>   &amp; every 5 years)</a:t>
            </a:r>
            <a:endParaRPr sz="1200">
              <a:solidFill>
                <a:schemeClr val="lt1"/>
              </a:solidFill>
              <a:latin typeface="Share Tech"/>
              <a:ea typeface="Share Tech"/>
              <a:cs typeface="Share Tech"/>
              <a:sym typeface="Share Tech"/>
            </a:endParaRPr>
          </a:p>
          <a:p>
            <a:pPr indent="0" lvl="0" marL="0" rtl="0" algn="l">
              <a:spcBef>
                <a:spcPts val="0"/>
              </a:spcBef>
              <a:spcAft>
                <a:spcPts val="0"/>
              </a:spcAft>
              <a:buNone/>
            </a:pPr>
            <a:r>
              <a:rPr lang="en-GB" sz="1200">
                <a:solidFill>
                  <a:schemeClr val="lt1"/>
                </a:solidFill>
                <a:latin typeface="Share Tech"/>
                <a:ea typeface="Share Tech"/>
                <a:cs typeface="Share Tech"/>
                <a:sym typeface="Share Tech"/>
              </a:rPr>
              <a:t>- </a:t>
            </a:r>
            <a:r>
              <a:rPr lang="en-GB" sz="1200">
                <a:solidFill>
                  <a:schemeClr val="lt1"/>
                </a:solidFill>
                <a:latin typeface="Share Tech"/>
                <a:ea typeface="Share Tech"/>
                <a:cs typeface="Share Tech"/>
                <a:sym typeface="Share Tech"/>
              </a:rPr>
              <a:t>Patch Application </a:t>
            </a:r>
            <a:endParaRPr sz="1200">
              <a:solidFill>
                <a:schemeClr val="lt1"/>
              </a:solidFill>
              <a:latin typeface="Share Tech"/>
              <a:ea typeface="Share Tech"/>
              <a:cs typeface="Share Tech"/>
              <a:sym typeface="Share Tech"/>
            </a:endParaRPr>
          </a:p>
          <a:p>
            <a:pPr indent="0" lvl="0" marL="0" rtl="0" algn="l">
              <a:spcBef>
                <a:spcPts val="0"/>
              </a:spcBef>
              <a:spcAft>
                <a:spcPts val="0"/>
              </a:spcAft>
              <a:buNone/>
            </a:pPr>
            <a:r>
              <a:rPr lang="en-GB" sz="1200">
                <a:solidFill>
                  <a:schemeClr val="lt1"/>
                </a:solidFill>
                <a:latin typeface="Share Tech"/>
                <a:ea typeface="Share Tech"/>
                <a:cs typeface="Share Tech"/>
                <a:sym typeface="Share Tech"/>
              </a:rPr>
              <a:t>   Logic</a:t>
            </a:r>
            <a:endParaRPr sz="1200">
              <a:solidFill>
                <a:schemeClr val="lt1"/>
              </a:solidFill>
              <a:latin typeface="Share Tech"/>
              <a:ea typeface="Share Tech"/>
              <a:cs typeface="Share Tech"/>
              <a:sym typeface="Share Tech"/>
            </a:endParaRPr>
          </a:p>
        </p:txBody>
      </p:sp>
      <p:sp>
        <p:nvSpPr>
          <p:cNvPr id="2048" name="Google Shape;2048;p88"/>
          <p:cNvSpPr txBox="1"/>
          <p:nvPr/>
        </p:nvSpPr>
        <p:spPr>
          <a:xfrm>
            <a:off x="431038" y="3108950"/>
            <a:ext cx="5529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User</a:t>
            </a:r>
            <a:endParaRPr sz="1200"/>
          </a:p>
        </p:txBody>
      </p:sp>
      <p:pic>
        <p:nvPicPr>
          <p:cNvPr id="2049" name="Google Shape;2049;p88"/>
          <p:cNvPicPr preferRelativeResize="0"/>
          <p:nvPr/>
        </p:nvPicPr>
        <p:blipFill>
          <a:blip r:embed="rId7">
            <a:alphaModFix/>
          </a:blip>
          <a:stretch>
            <a:fillRect/>
          </a:stretch>
        </p:blipFill>
        <p:spPr>
          <a:xfrm>
            <a:off x="5251500" y="1302775"/>
            <a:ext cx="761251" cy="761228"/>
          </a:xfrm>
          <a:prstGeom prst="rect">
            <a:avLst/>
          </a:prstGeom>
          <a:noFill/>
          <a:ln>
            <a:noFill/>
          </a:ln>
        </p:spPr>
      </p:pic>
      <p:pic>
        <p:nvPicPr>
          <p:cNvPr id="2050" name="Google Shape;2050;p88"/>
          <p:cNvPicPr preferRelativeResize="0"/>
          <p:nvPr/>
        </p:nvPicPr>
        <p:blipFill>
          <a:blip r:embed="rId8">
            <a:alphaModFix/>
          </a:blip>
          <a:stretch>
            <a:fillRect/>
          </a:stretch>
        </p:blipFill>
        <p:spPr>
          <a:xfrm>
            <a:off x="5150422" y="2645778"/>
            <a:ext cx="924390" cy="368700"/>
          </a:xfrm>
          <a:prstGeom prst="rect">
            <a:avLst/>
          </a:prstGeom>
          <a:noFill/>
          <a:ln>
            <a:noFill/>
          </a:ln>
        </p:spPr>
      </p:pic>
      <p:sp>
        <p:nvSpPr>
          <p:cNvPr id="2051" name="Google Shape;2051;p88"/>
          <p:cNvSpPr/>
          <p:nvPr/>
        </p:nvSpPr>
        <p:spPr>
          <a:xfrm rot="-5400000">
            <a:off x="5583613" y="3079625"/>
            <a:ext cx="116700" cy="1110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8"/>
          <p:cNvSpPr txBox="1"/>
          <p:nvPr/>
        </p:nvSpPr>
        <p:spPr>
          <a:xfrm>
            <a:off x="8126575" y="3143325"/>
            <a:ext cx="5529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Dev</a:t>
            </a:r>
            <a:endParaRPr sz="1200"/>
          </a:p>
        </p:txBody>
      </p:sp>
      <p:sp>
        <p:nvSpPr>
          <p:cNvPr id="2053" name="Google Shape;2053;p88"/>
          <p:cNvSpPr txBox="1"/>
          <p:nvPr/>
        </p:nvSpPr>
        <p:spPr>
          <a:xfrm>
            <a:off x="4901775" y="3102275"/>
            <a:ext cx="14607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Application Logic</a:t>
            </a:r>
            <a:endParaRPr sz="1200"/>
          </a:p>
        </p:txBody>
      </p:sp>
      <p:pic>
        <p:nvPicPr>
          <p:cNvPr id="2054" name="Google Shape;2054;p88"/>
          <p:cNvPicPr preferRelativeResize="0"/>
          <p:nvPr/>
        </p:nvPicPr>
        <p:blipFill>
          <a:blip r:embed="rId9">
            <a:alphaModFix/>
          </a:blip>
          <a:stretch>
            <a:fillRect/>
          </a:stretch>
        </p:blipFill>
        <p:spPr>
          <a:xfrm>
            <a:off x="5217750" y="3408325"/>
            <a:ext cx="368700" cy="368700"/>
          </a:xfrm>
          <a:prstGeom prst="rect">
            <a:avLst/>
          </a:prstGeom>
          <a:noFill/>
          <a:ln>
            <a:noFill/>
          </a:ln>
        </p:spPr>
      </p:pic>
      <p:pic>
        <p:nvPicPr>
          <p:cNvPr descr="@CLIMADA-project" id="2055" name="Google Shape;2055;p88"/>
          <p:cNvPicPr preferRelativeResize="0"/>
          <p:nvPr/>
        </p:nvPicPr>
        <p:blipFill>
          <a:blip r:embed="rId10">
            <a:alphaModFix/>
          </a:blip>
          <a:stretch>
            <a:fillRect/>
          </a:stretch>
        </p:blipFill>
        <p:spPr>
          <a:xfrm>
            <a:off x="5711200" y="3408325"/>
            <a:ext cx="368700" cy="368700"/>
          </a:xfrm>
          <a:prstGeom prst="rect">
            <a:avLst/>
          </a:prstGeom>
          <a:noFill/>
          <a:ln>
            <a:noFill/>
          </a:ln>
        </p:spPr>
      </p:pic>
      <p:sp>
        <p:nvSpPr>
          <p:cNvPr id="2056" name="Google Shape;2056;p88"/>
          <p:cNvSpPr txBox="1"/>
          <p:nvPr/>
        </p:nvSpPr>
        <p:spPr>
          <a:xfrm>
            <a:off x="3927390" y="2041138"/>
            <a:ext cx="5820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POST</a:t>
            </a:r>
            <a:endParaRPr sz="1200"/>
          </a:p>
        </p:txBody>
      </p:sp>
      <p:sp>
        <p:nvSpPr>
          <p:cNvPr id="2057" name="Google Shape;2057;p88"/>
          <p:cNvSpPr txBox="1"/>
          <p:nvPr/>
        </p:nvSpPr>
        <p:spPr>
          <a:xfrm>
            <a:off x="3927390" y="2650713"/>
            <a:ext cx="5820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GET</a:t>
            </a:r>
            <a:endParaRPr sz="1200"/>
          </a:p>
        </p:txBody>
      </p:sp>
      <p:sp>
        <p:nvSpPr>
          <p:cNvPr id="2058" name="Google Shape;2058;p88"/>
          <p:cNvSpPr txBox="1"/>
          <p:nvPr/>
        </p:nvSpPr>
        <p:spPr>
          <a:xfrm>
            <a:off x="4901775" y="2345925"/>
            <a:ext cx="14607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Flask App</a:t>
            </a:r>
            <a:endParaRPr sz="1200"/>
          </a:p>
        </p:txBody>
      </p:sp>
      <p:sp>
        <p:nvSpPr>
          <p:cNvPr id="2059" name="Google Shape;2059;p88"/>
          <p:cNvSpPr txBox="1"/>
          <p:nvPr/>
        </p:nvSpPr>
        <p:spPr>
          <a:xfrm>
            <a:off x="4901775" y="2015275"/>
            <a:ext cx="14607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Web Server</a:t>
            </a:r>
            <a:endParaRPr sz="1200"/>
          </a:p>
        </p:txBody>
      </p:sp>
      <p:sp>
        <p:nvSpPr>
          <p:cNvPr id="2060" name="Google Shape;2060;p88"/>
          <p:cNvSpPr/>
          <p:nvPr/>
        </p:nvSpPr>
        <p:spPr>
          <a:xfrm rot="-5400000">
            <a:off x="5597363" y="2299387"/>
            <a:ext cx="116700" cy="1110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8"/>
          <p:cNvSpPr/>
          <p:nvPr/>
        </p:nvSpPr>
        <p:spPr>
          <a:xfrm rot="-5400000">
            <a:off x="5573788" y="3838537"/>
            <a:ext cx="116700" cy="111000"/>
          </a:xfrm>
          <a:prstGeom prst="rightArrow">
            <a:avLst>
              <a:gd fmla="val 50000" name="adj1"/>
              <a:gd fmla="val 50000" name="adj2"/>
            </a:avLst>
          </a:prstGeom>
          <a:solidFill>
            <a:srgbClr val="00CF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8"/>
          <p:cNvSpPr txBox="1"/>
          <p:nvPr/>
        </p:nvSpPr>
        <p:spPr>
          <a:xfrm>
            <a:off x="4925350" y="3858613"/>
            <a:ext cx="14607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lt1"/>
                </a:solidFill>
                <a:latin typeface="Share Tech"/>
                <a:ea typeface="Share Tech"/>
                <a:cs typeface="Share Tech"/>
                <a:sym typeface="Share Tech"/>
              </a:rPr>
              <a:t>DataBase &amp; Files</a:t>
            </a:r>
            <a:endParaRPr sz="1200"/>
          </a:p>
        </p:txBody>
      </p:sp>
      <p:pic>
        <p:nvPicPr>
          <p:cNvPr id="2063" name="Google Shape;2063;p88"/>
          <p:cNvPicPr preferRelativeResize="0"/>
          <p:nvPr/>
        </p:nvPicPr>
        <p:blipFill rotWithShape="1">
          <a:blip r:embed="rId11">
            <a:alphaModFix/>
          </a:blip>
          <a:srcRect b="26384" l="12067" r="11793" t="22856"/>
          <a:stretch/>
        </p:blipFill>
        <p:spPr>
          <a:xfrm>
            <a:off x="4977638" y="4170876"/>
            <a:ext cx="685738" cy="234400"/>
          </a:xfrm>
          <a:prstGeom prst="rect">
            <a:avLst/>
          </a:prstGeom>
          <a:noFill/>
          <a:ln>
            <a:noFill/>
          </a:ln>
        </p:spPr>
      </p:pic>
      <p:pic>
        <p:nvPicPr>
          <p:cNvPr id="2064" name="Google Shape;2064;p88"/>
          <p:cNvPicPr preferRelativeResize="0"/>
          <p:nvPr/>
        </p:nvPicPr>
        <p:blipFill>
          <a:blip r:embed="rId12">
            <a:alphaModFix/>
          </a:blip>
          <a:stretch>
            <a:fillRect/>
          </a:stretch>
        </p:blipFill>
        <p:spPr>
          <a:xfrm>
            <a:off x="5760075" y="4152588"/>
            <a:ext cx="270975" cy="270975"/>
          </a:xfrm>
          <a:prstGeom prst="rect">
            <a:avLst/>
          </a:prstGeom>
          <a:noFill/>
          <a:ln>
            <a:noFill/>
          </a:ln>
        </p:spPr>
      </p:pic>
      <p:sp>
        <p:nvSpPr>
          <p:cNvPr id="2065" name="Google Shape;2065;p88"/>
          <p:cNvSpPr txBox="1"/>
          <p:nvPr/>
        </p:nvSpPr>
        <p:spPr>
          <a:xfrm>
            <a:off x="5969361" y="4089113"/>
            <a:ext cx="6858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Share Tech"/>
                <a:ea typeface="Share Tech"/>
                <a:cs typeface="Share Tech"/>
                <a:sym typeface="Share Tech"/>
              </a:rPr>
              <a:t>NC,CSV,Excel,TIF,H5,mat</a:t>
            </a:r>
            <a:endParaRPr sz="800"/>
          </a:p>
        </p:txBody>
      </p:sp>
      <p:sp>
        <p:nvSpPr>
          <p:cNvPr id="2066" name="Google Shape;2066;p88"/>
          <p:cNvSpPr txBox="1"/>
          <p:nvPr>
            <p:ph type="ctrTitle"/>
          </p:nvPr>
        </p:nvSpPr>
        <p:spPr>
          <a:xfrm>
            <a:off x="618825" y="411675"/>
            <a:ext cx="7132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Web Application Architecture (Midterms)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Web Application Architecture (Midterm)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89"/>
          <p:cNvSpPr txBox="1"/>
          <p:nvPr>
            <p:ph type="ctrTitle"/>
          </p:nvPr>
        </p:nvSpPr>
        <p:spPr>
          <a:xfrm>
            <a:off x="618825" y="411675"/>
            <a:ext cx="740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Web Application Architecture </a:t>
            </a:r>
            <a:r>
              <a:rPr lang="en-GB"/>
              <a:t>(Final)</a:t>
            </a:r>
            <a:endParaRPr/>
          </a:p>
        </p:txBody>
      </p:sp>
      <p:sp>
        <p:nvSpPr>
          <p:cNvPr id="2072" name="Google Shape;2072;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073" name="Google Shape;2073;p89"/>
          <p:cNvPicPr preferRelativeResize="0"/>
          <p:nvPr/>
        </p:nvPicPr>
        <p:blipFill>
          <a:blip r:embed="rId3">
            <a:alphaModFix/>
          </a:blip>
          <a:stretch>
            <a:fillRect/>
          </a:stretch>
        </p:blipFill>
        <p:spPr>
          <a:xfrm>
            <a:off x="869850" y="1495857"/>
            <a:ext cx="7404300" cy="282999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90"/>
          <p:cNvSpPr txBox="1"/>
          <p:nvPr>
            <p:ph idx="4" type="ctrTitle"/>
          </p:nvPr>
        </p:nvSpPr>
        <p:spPr>
          <a:xfrm>
            <a:off x="3214737" y="3178025"/>
            <a:ext cx="2280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Niche Datasets</a:t>
            </a:r>
            <a:endParaRPr>
              <a:latin typeface="Maven Pro"/>
              <a:ea typeface="Maven Pro"/>
              <a:cs typeface="Maven Pro"/>
              <a:sym typeface="Maven Pro"/>
            </a:endParaRPr>
          </a:p>
        </p:txBody>
      </p:sp>
      <p:sp>
        <p:nvSpPr>
          <p:cNvPr id="2079" name="Google Shape;2079;p90"/>
          <p:cNvSpPr txBox="1"/>
          <p:nvPr>
            <p:ph idx="3" type="title"/>
          </p:nvPr>
        </p:nvSpPr>
        <p:spPr>
          <a:xfrm>
            <a:off x="121995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01</a:t>
            </a:r>
            <a:endParaRPr/>
          </a:p>
        </p:txBody>
      </p:sp>
      <p:sp>
        <p:nvSpPr>
          <p:cNvPr id="2080" name="Google Shape;2080;p90"/>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02</a:t>
            </a:r>
            <a:endParaRPr/>
          </a:p>
        </p:txBody>
      </p:sp>
      <p:sp>
        <p:nvSpPr>
          <p:cNvPr id="2081" name="Google Shape;2081;p90"/>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03</a:t>
            </a:r>
            <a:endParaRPr/>
          </a:p>
        </p:txBody>
      </p:sp>
      <p:sp>
        <p:nvSpPr>
          <p:cNvPr id="2082" name="Google Shape;2082;p90"/>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90"/>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90"/>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5" name="Google Shape;2085;p90"/>
          <p:cNvCxnSpPr>
            <a:stCxn id="2082" idx="1"/>
            <a:endCxn id="2079" idx="1"/>
          </p:cNvCxnSpPr>
          <p:nvPr/>
        </p:nvCxnSpPr>
        <p:spPr>
          <a:xfrm flipH="1">
            <a:off x="1220000" y="1974800"/>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cxnSp>
        <p:nvCxnSpPr>
          <p:cNvPr id="2086" name="Google Shape;2086;p90"/>
          <p:cNvCxnSpPr>
            <a:stCxn id="2083" idx="1"/>
            <a:endCxn id="2080"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2087" name="Google Shape;2087;p90"/>
          <p:cNvCxnSpPr>
            <a:stCxn id="2084" idx="1"/>
            <a:endCxn id="2081"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2088" name="Google Shape;2088;p90"/>
          <p:cNvSpPr/>
          <p:nvPr/>
        </p:nvSpPr>
        <p:spPr>
          <a:xfrm>
            <a:off x="6951738" y="7514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90"/>
          <p:cNvSpPr/>
          <p:nvPr/>
        </p:nvSpPr>
        <p:spPr>
          <a:xfrm>
            <a:off x="7672833" y="1736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90"/>
          <p:cNvSpPr/>
          <p:nvPr/>
        </p:nvSpPr>
        <p:spPr>
          <a:xfrm>
            <a:off x="6782499" y="1685892"/>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90"/>
          <p:cNvGrpSpPr/>
          <p:nvPr/>
        </p:nvGrpSpPr>
        <p:grpSpPr>
          <a:xfrm>
            <a:off x="4075558" y="1684660"/>
            <a:ext cx="577210" cy="580282"/>
            <a:chOff x="3095745" y="3805393"/>
            <a:chExt cx="352840" cy="354717"/>
          </a:xfrm>
        </p:grpSpPr>
        <p:sp>
          <p:nvSpPr>
            <p:cNvPr id="2092" name="Google Shape;2092;p90"/>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90"/>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90"/>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90"/>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90"/>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90"/>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90"/>
          <p:cNvGrpSpPr/>
          <p:nvPr/>
        </p:nvGrpSpPr>
        <p:grpSpPr>
          <a:xfrm>
            <a:off x="1343443" y="1684647"/>
            <a:ext cx="583817" cy="580314"/>
            <a:chOff x="3541011" y="3367320"/>
            <a:chExt cx="348257" cy="346188"/>
          </a:xfrm>
        </p:grpSpPr>
        <p:sp>
          <p:nvSpPr>
            <p:cNvPr id="2099" name="Google Shape;2099;p90"/>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90"/>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90"/>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0"/>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90"/>
          <p:cNvSpPr txBox="1"/>
          <p:nvPr>
            <p:ph idx="2" type="subTitle"/>
          </p:nvPr>
        </p:nvSpPr>
        <p:spPr>
          <a:xfrm>
            <a:off x="3219700" y="3709225"/>
            <a:ext cx="22518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Inconsistent formatting of dataset</a:t>
            </a:r>
            <a:endParaRPr/>
          </a:p>
          <a:p>
            <a:pPr indent="0" lvl="0" marL="0" rtl="0" algn="ctr">
              <a:spcBef>
                <a:spcPts val="0"/>
              </a:spcBef>
              <a:spcAft>
                <a:spcPts val="0"/>
              </a:spcAft>
              <a:buNone/>
            </a:pPr>
            <a:r>
              <a:rPr lang="en-GB"/>
              <a:t>- Eyeballing to understand application</a:t>
            </a:r>
            <a:endParaRPr/>
          </a:p>
        </p:txBody>
      </p:sp>
      <p:sp>
        <p:nvSpPr>
          <p:cNvPr id="2104" name="Google Shape;2104;p90"/>
          <p:cNvSpPr txBox="1"/>
          <p:nvPr>
            <p:ph idx="2" type="subTitle"/>
          </p:nvPr>
        </p:nvSpPr>
        <p:spPr>
          <a:xfrm>
            <a:off x="5815500" y="3770450"/>
            <a:ext cx="25143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Gathering Qualitative data to tweak country-specific functions (e.g Impact)</a:t>
            </a:r>
            <a:endParaRPr/>
          </a:p>
        </p:txBody>
      </p:sp>
      <p:sp>
        <p:nvSpPr>
          <p:cNvPr id="2105" name="Google Shape;2105;p90"/>
          <p:cNvSpPr txBox="1"/>
          <p:nvPr>
            <p:ph idx="4" type="ctrTitle"/>
          </p:nvPr>
        </p:nvSpPr>
        <p:spPr>
          <a:xfrm>
            <a:off x="5812400" y="3204875"/>
            <a:ext cx="2844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Manual Data Cleaning</a:t>
            </a:r>
            <a:endParaRPr>
              <a:latin typeface="Maven Pro"/>
              <a:ea typeface="Maven Pro"/>
              <a:cs typeface="Maven Pro"/>
              <a:sym typeface="Maven Pro"/>
            </a:endParaRPr>
          </a:p>
        </p:txBody>
      </p:sp>
      <p:sp>
        <p:nvSpPr>
          <p:cNvPr id="2106" name="Google Shape;2106;p90"/>
          <p:cNvSpPr txBox="1"/>
          <p:nvPr>
            <p:ph idx="2" type="subTitle"/>
          </p:nvPr>
        </p:nvSpPr>
        <p:spPr>
          <a:xfrm>
            <a:off x="509450" y="3743600"/>
            <a:ext cx="22518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Unable to get the same amount of data for some of the metrics used</a:t>
            </a:r>
            <a:endParaRPr/>
          </a:p>
          <a:p>
            <a:pPr indent="0" lvl="0" marL="0" rtl="0" algn="ctr">
              <a:spcBef>
                <a:spcPts val="0"/>
              </a:spcBef>
              <a:spcAft>
                <a:spcPts val="0"/>
              </a:spcAft>
              <a:buNone/>
            </a:pPr>
            <a:r>
              <a:rPr lang="en-GB"/>
              <a:t>- Long time needed to load &amp; process data</a:t>
            </a:r>
            <a:endParaRPr/>
          </a:p>
        </p:txBody>
      </p:sp>
      <p:sp>
        <p:nvSpPr>
          <p:cNvPr id="2107" name="Google Shape;2107;p90"/>
          <p:cNvSpPr txBox="1"/>
          <p:nvPr>
            <p:ph idx="4" type="ctrTitle"/>
          </p:nvPr>
        </p:nvSpPr>
        <p:spPr>
          <a:xfrm>
            <a:off x="495212" y="3178025"/>
            <a:ext cx="2280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Large datasets</a:t>
            </a:r>
            <a:endParaRPr>
              <a:latin typeface="Maven Pro"/>
              <a:ea typeface="Maven Pro"/>
              <a:cs typeface="Maven Pro"/>
              <a:sym typeface="Maven Pro"/>
            </a:endParaRPr>
          </a:p>
        </p:txBody>
      </p:sp>
      <p:sp>
        <p:nvSpPr>
          <p:cNvPr id="2108" name="Google Shape;2108;p90"/>
          <p:cNvSpPr txBox="1"/>
          <p:nvPr>
            <p:ph idx="7"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Challenges</a:t>
            </a:r>
            <a:endParaRPr/>
          </a:p>
        </p:txBody>
      </p:sp>
      <p:sp>
        <p:nvSpPr>
          <p:cNvPr id="2109" name="Google Shape;2109;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6"/>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Problem Statement </a:t>
            </a:r>
            <a:endParaRPr/>
          </a:p>
        </p:txBody>
      </p:sp>
      <p:sp>
        <p:nvSpPr>
          <p:cNvPr id="702" name="Google Shape;702;p46"/>
          <p:cNvSpPr/>
          <p:nvPr/>
        </p:nvSpPr>
        <p:spPr>
          <a:xfrm>
            <a:off x="1319100" y="1505025"/>
            <a:ext cx="6505800" cy="2438400"/>
          </a:xfrm>
          <a:prstGeom prst="wedgeRectCallout">
            <a:avLst>
              <a:gd fmla="val 33556" name="adj1"/>
              <a:gd fmla="val 67188" name="adj2"/>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3500">
                <a:solidFill>
                  <a:schemeClr val="lt1"/>
                </a:solidFill>
                <a:latin typeface="Share Tech"/>
                <a:ea typeface="Share Tech"/>
                <a:cs typeface="Share Tech"/>
                <a:sym typeface="Share Tech"/>
              </a:rPr>
              <a:t>What is the impact of typhoons to the economy under the effects of Climate Change?</a:t>
            </a:r>
            <a:endParaRPr sz="3500">
              <a:solidFill>
                <a:schemeClr val="lt1"/>
              </a:solidFill>
              <a:latin typeface="Share Tech"/>
              <a:ea typeface="Share Tech"/>
              <a:cs typeface="Share Tech"/>
              <a:sym typeface="Share Tech"/>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p:txBody>
      </p:sp>
      <p:sp>
        <p:nvSpPr>
          <p:cNvPr id="703" name="Google Shape;70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91"/>
          <p:cNvSpPr txBox="1"/>
          <p:nvPr>
            <p:ph idx="4" type="ctrTitle"/>
          </p:nvPr>
        </p:nvSpPr>
        <p:spPr>
          <a:xfrm>
            <a:off x="3214724" y="3357275"/>
            <a:ext cx="2378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Library Installations</a:t>
            </a:r>
            <a:endParaRPr>
              <a:latin typeface="Maven Pro"/>
              <a:ea typeface="Maven Pro"/>
              <a:cs typeface="Maven Pro"/>
              <a:sym typeface="Maven Pro"/>
            </a:endParaRPr>
          </a:p>
        </p:txBody>
      </p:sp>
      <p:sp>
        <p:nvSpPr>
          <p:cNvPr id="2115" name="Google Shape;2115;p91"/>
          <p:cNvSpPr txBox="1"/>
          <p:nvPr>
            <p:ph idx="3" type="title"/>
          </p:nvPr>
        </p:nvSpPr>
        <p:spPr>
          <a:xfrm>
            <a:off x="121995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01</a:t>
            </a:r>
            <a:endParaRPr/>
          </a:p>
        </p:txBody>
      </p:sp>
      <p:sp>
        <p:nvSpPr>
          <p:cNvPr id="2116" name="Google Shape;2116;p91"/>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02</a:t>
            </a:r>
            <a:endParaRPr/>
          </a:p>
        </p:txBody>
      </p:sp>
      <p:sp>
        <p:nvSpPr>
          <p:cNvPr id="2117" name="Google Shape;2117;p91"/>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03</a:t>
            </a:r>
            <a:endParaRPr/>
          </a:p>
        </p:txBody>
      </p:sp>
      <p:sp>
        <p:nvSpPr>
          <p:cNvPr id="2118" name="Google Shape;2118;p91"/>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1"/>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1"/>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1" name="Google Shape;2121;p91"/>
          <p:cNvCxnSpPr>
            <a:stCxn id="2118" idx="1"/>
            <a:endCxn id="2115" idx="1"/>
          </p:cNvCxnSpPr>
          <p:nvPr/>
        </p:nvCxnSpPr>
        <p:spPr>
          <a:xfrm flipH="1">
            <a:off x="1220000" y="1974800"/>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cxnSp>
        <p:nvCxnSpPr>
          <p:cNvPr id="2122" name="Google Shape;2122;p91"/>
          <p:cNvCxnSpPr>
            <a:stCxn id="2119" idx="1"/>
            <a:endCxn id="2116"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2123" name="Google Shape;2123;p91"/>
          <p:cNvCxnSpPr>
            <a:stCxn id="2120" idx="1"/>
            <a:endCxn id="211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2124" name="Google Shape;2124;p91"/>
          <p:cNvSpPr/>
          <p:nvPr/>
        </p:nvSpPr>
        <p:spPr>
          <a:xfrm>
            <a:off x="6951738" y="7514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1"/>
          <p:cNvSpPr/>
          <p:nvPr/>
        </p:nvSpPr>
        <p:spPr>
          <a:xfrm>
            <a:off x="7672833" y="1736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1"/>
          <p:cNvSpPr/>
          <p:nvPr/>
        </p:nvSpPr>
        <p:spPr>
          <a:xfrm>
            <a:off x="6782499" y="1685892"/>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7" name="Google Shape;2127;p91"/>
          <p:cNvGrpSpPr/>
          <p:nvPr/>
        </p:nvGrpSpPr>
        <p:grpSpPr>
          <a:xfrm>
            <a:off x="4075558" y="1684660"/>
            <a:ext cx="577210" cy="580282"/>
            <a:chOff x="3095745" y="3805393"/>
            <a:chExt cx="352840" cy="354717"/>
          </a:xfrm>
        </p:grpSpPr>
        <p:sp>
          <p:nvSpPr>
            <p:cNvPr id="2128" name="Google Shape;2128;p91"/>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1"/>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1"/>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1"/>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1"/>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1"/>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91"/>
          <p:cNvGrpSpPr/>
          <p:nvPr/>
        </p:nvGrpSpPr>
        <p:grpSpPr>
          <a:xfrm>
            <a:off x="1343443" y="1684647"/>
            <a:ext cx="583817" cy="580314"/>
            <a:chOff x="3541011" y="3367320"/>
            <a:chExt cx="348257" cy="346188"/>
          </a:xfrm>
        </p:grpSpPr>
        <p:sp>
          <p:nvSpPr>
            <p:cNvPr id="2135" name="Google Shape;2135;p91"/>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1"/>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1"/>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1"/>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91"/>
          <p:cNvSpPr txBox="1"/>
          <p:nvPr>
            <p:ph idx="2" type="subTitle"/>
          </p:nvPr>
        </p:nvSpPr>
        <p:spPr>
          <a:xfrm>
            <a:off x="3219700" y="3782675"/>
            <a:ext cx="22518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libraries in makefile offered incompatible versions and lead to issues running climada</a:t>
            </a:r>
            <a:endParaRPr/>
          </a:p>
        </p:txBody>
      </p:sp>
      <p:sp>
        <p:nvSpPr>
          <p:cNvPr id="2140" name="Google Shape;2140;p91"/>
          <p:cNvSpPr txBox="1"/>
          <p:nvPr>
            <p:ph idx="2" type="subTitle"/>
          </p:nvPr>
        </p:nvSpPr>
        <p:spPr>
          <a:xfrm>
            <a:off x="5592825" y="3770450"/>
            <a:ext cx="31068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Format of API Calls gave inconsistent Json outputs. This lead to data inaccuracies. Wrong </a:t>
            </a:r>
            <a:r>
              <a:rPr lang="en-GB"/>
              <a:t>prefectures</a:t>
            </a:r>
            <a:r>
              <a:rPr lang="en-GB"/>
              <a:t>, Old naming convention</a:t>
            </a:r>
            <a:endParaRPr/>
          </a:p>
        </p:txBody>
      </p:sp>
      <p:sp>
        <p:nvSpPr>
          <p:cNvPr id="2141" name="Google Shape;2141;p91"/>
          <p:cNvSpPr txBox="1"/>
          <p:nvPr>
            <p:ph idx="4" type="ctrTitle"/>
          </p:nvPr>
        </p:nvSpPr>
        <p:spPr>
          <a:xfrm>
            <a:off x="5813949" y="3204875"/>
            <a:ext cx="2514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API Calls Inaccurate</a:t>
            </a:r>
            <a:endParaRPr>
              <a:latin typeface="Maven Pro"/>
              <a:ea typeface="Maven Pro"/>
              <a:cs typeface="Maven Pro"/>
              <a:sym typeface="Maven Pro"/>
            </a:endParaRPr>
          </a:p>
        </p:txBody>
      </p:sp>
      <p:sp>
        <p:nvSpPr>
          <p:cNvPr id="2142" name="Google Shape;2142;p91"/>
          <p:cNvSpPr txBox="1"/>
          <p:nvPr>
            <p:ph idx="2" type="subTitle"/>
          </p:nvPr>
        </p:nvSpPr>
        <p:spPr>
          <a:xfrm>
            <a:off x="173150" y="3770450"/>
            <a:ext cx="29655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Being unfamiliar with different frameworks, we found ourselves jumping between django, html + </a:t>
            </a:r>
            <a:r>
              <a:rPr lang="en-GB"/>
              <a:t>vanilla</a:t>
            </a:r>
            <a:r>
              <a:rPr lang="en-GB"/>
              <a:t> JS to flask and finally plotly dash</a:t>
            </a:r>
            <a:endParaRPr/>
          </a:p>
        </p:txBody>
      </p:sp>
      <p:sp>
        <p:nvSpPr>
          <p:cNvPr id="2143" name="Google Shape;2143;p91"/>
          <p:cNvSpPr txBox="1"/>
          <p:nvPr>
            <p:ph idx="4" type="ctrTitle"/>
          </p:nvPr>
        </p:nvSpPr>
        <p:spPr>
          <a:xfrm>
            <a:off x="274098" y="3357275"/>
            <a:ext cx="2719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Issues with Solution Architecture</a:t>
            </a:r>
            <a:endParaRPr>
              <a:latin typeface="Maven Pro"/>
              <a:ea typeface="Maven Pro"/>
              <a:cs typeface="Maven Pro"/>
              <a:sym typeface="Maven Pro"/>
            </a:endParaRPr>
          </a:p>
        </p:txBody>
      </p:sp>
      <p:sp>
        <p:nvSpPr>
          <p:cNvPr id="2144" name="Google Shape;2144;p91"/>
          <p:cNvSpPr txBox="1"/>
          <p:nvPr>
            <p:ph idx="7"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Technical Challenges</a:t>
            </a:r>
            <a:endParaRPr/>
          </a:p>
        </p:txBody>
      </p:sp>
      <p:sp>
        <p:nvSpPr>
          <p:cNvPr id="2145" name="Google Shape;2145;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92"/>
          <p:cNvSpPr txBox="1"/>
          <p:nvPr>
            <p:ph idx="4" type="ctrTitle"/>
          </p:nvPr>
        </p:nvSpPr>
        <p:spPr>
          <a:xfrm>
            <a:off x="4993087" y="3273650"/>
            <a:ext cx="2378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Use of Niche Python Libraries</a:t>
            </a:r>
            <a:endParaRPr>
              <a:latin typeface="Maven Pro"/>
              <a:ea typeface="Maven Pro"/>
              <a:cs typeface="Maven Pro"/>
              <a:sym typeface="Maven Pro"/>
            </a:endParaRPr>
          </a:p>
        </p:txBody>
      </p:sp>
      <p:sp>
        <p:nvSpPr>
          <p:cNvPr id="2151" name="Google Shape;2151;p92"/>
          <p:cNvSpPr txBox="1"/>
          <p:nvPr>
            <p:ph idx="3" type="title"/>
          </p:nvPr>
        </p:nvSpPr>
        <p:spPr>
          <a:xfrm>
            <a:off x="2265288" y="256226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04</a:t>
            </a:r>
            <a:endParaRPr/>
          </a:p>
        </p:txBody>
      </p:sp>
      <p:sp>
        <p:nvSpPr>
          <p:cNvPr id="2152" name="Google Shape;2152;p92"/>
          <p:cNvSpPr txBox="1"/>
          <p:nvPr>
            <p:ph idx="6" type="title"/>
          </p:nvPr>
        </p:nvSpPr>
        <p:spPr>
          <a:xfrm>
            <a:off x="5721190" y="2562262"/>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05</a:t>
            </a:r>
            <a:endParaRPr/>
          </a:p>
        </p:txBody>
      </p:sp>
      <p:sp>
        <p:nvSpPr>
          <p:cNvPr id="2153" name="Google Shape;2153;p92"/>
          <p:cNvSpPr/>
          <p:nvPr/>
        </p:nvSpPr>
        <p:spPr>
          <a:xfrm>
            <a:off x="2268638" y="1479125"/>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2"/>
          <p:cNvSpPr/>
          <p:nvPr/>
        </p:nvSpPr>
        <p:spPr>
          <a:xfrm>
            <a:off x="5721190" y="1479125"/>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5" name="Google Shape;2155;p92"/>
          <p:cNvCxnSpPr>
            <a:stCxn id="2153" idx="1"/>
            <a:endCxn id="2151" idx="1"/>
          </p:cNvCxnSpPr>
          <p:nvPr/>
        </p:nvCxnSpPr>
        <p:spPr>
          <a:xfrm flipH="1">
            <a:off x="2265338" y="1891175"/>
            <a:ext cx="3300" cy="960000"/>
          </a:xfrm>
          <a:prstGeom prst="bentConnector3">
            <a:avLst>
              <a:gd fmla="val 7317424" name="adj1"/>
            </a:avLst>
          </a:prstGeom>
          <a:noFill/>
          <a:ln cap="flat" cmpd="sng" w="9525">
            <a:solidFill>
              <a:schemeClr val="lt1"/>
            </a:solidFill>
            <a:prstDash val="solid"/>
            <a:round/>
            <a:headEnd len="med" w="med" type="none"/>
            <a:tailEnd len="med" w="med" type="none"/>
          </a:ln>
        </p:spPr>
      </p:cxnSp>
      <p:cxnSp>
        <p:nvCxnSpPr>
          <p:cNvPr id="2156" name="Google Shape;2156;p92"/>
          <p:cNvCxnSpPr>
            <a:stCxn id="2154" idx="1"/>
            <a:endCxn id="2152" idx="1"/>
          </p:cNvCxnSpPr>
          <p:nvPr/>
        </p:nvCxnSpPr>
        <p:spPr>
          <a:xfrm>
            <a:off x="5721190" y="1891175"/>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2157" name="Google Shape;2157;p92"/>
          <p:cNvSpPr/>
          <p:nvPr/>
        </p:nvSpPr>
        <p:spPr>
          <a:xfrm>
            <a:off x="6951738" y="7514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2"/>
          <p:cNvSpPr/>
          <p:nvPr/>
        </p:nvSpPr>
        <p:spPr>
          <a:xfrm>
            <a:off x="7672833" y="173637"/>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2"/>
          <p:cNvSpPr/>
          <p:nvPr/>
        </p:nvSpPr>
        <p:spPr>
          <a:xfrm>
            <a:off x="6989912" y="1685892"/>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0" name="Google Shape;2160;p92"/>
          <p:cNvGrpSpPr/>
          <p:nvPr/>
        </p:nvGrpSpPr>
        <p:grpSpPr>
          <a:xfrm>
            <a:off x="5853920" y="1601035"/>
            <a:ext cx="577210" cy="580282"/>
            <a:chOff x="3095745" y="3805393"/>
            <a:chExt cx="352840" cy="354717"/>
          </a:xfrm>
        </p:grpSpPr>
        <p:sp>
          <p:nvSpPr>
            <p:cNvPr id="2161" name="Google Shape;2161;p92"/>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2"/>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2"/>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2"/>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2"/>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2"/>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92"/>
          <p:cNvGrpSpPr/>
          <p:nvPr/>
        </p:nvGrpSpPr>
        <p:grpSpPr>
          <a:xfrm>
            <a:off x="2388780" y="1601022"/>
            <a:ext cx="583817" cy="580314"/>
            <a:chOff x="3541011" y="3367320"/>
            <a:chExt cx="348257" cy="346188"/>
          </a:xfrm>
        </p:grpSpPr>
        <p:sp>
          <p:nvSpPr>
            <p:cNvPr id="2168" name="Google Shape;2168;p92"/>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2"/>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2"/>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2"/>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2" name="Google Shape;2172;p92"/>
          <p:cNvSpPr txBox="1"/>
          <p:nvPr>
            <p:ph idx="2" type="subTitle"/>
          </p:nvPr>
        </p:nvSpPr>
        <p:spPr>
          <a:xfrm>
            <a:off x="4998063" y="3699050"/>
            <a:ext cx="22518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lack of documentation lead to plenty of time spent on self learning the concepts</a:t>
            </a:r>
            <a:endParaRPr/>
          </a:p>
        </p:txBody>
      </p:sp>
      <p:sp>
        <p:nvSpPr>
          <p:cNvPr id="2173" name="Google Shape;2173;p92"/>
          <p:cNvSpPr txBox="1"/>
          <p:nvPr>
            <p:ph idx="2" type="subTitle"/>
          </p:nvPr>
        </p:nvSpPr>
        <p:spPr>
          <a:xfrm>
            <a:off x="1447088" y="3686825"/>
            <a:ext cx="2464200" cy="12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Plotly was unable to take on click-inputs so we had to find a solution through overlaying google maps to retrieve </a:t>
            </a:r>
            <a:r>
              <a:rPr lang="en-GB"/>
              <a:t>longitude</a:t>
            </a:r>
            <a:r>
              <a:rPr lang="en-GB"/>
              <a:t> and latitude values</a:t>
            </a:r>
            <a:endParaRPr/>
          </a:p>
        </p:txBody>
      </p:sp>
      <p:sp>
        <p:nvSpPr>
          <p:cNvPr id="2174" name="Google Shape;2174;p92"/>
          <p:cNvSpPr txBox="1"/>
          <p:nvPr>
            <p:ph idx="4" type="ctrTitle"/>
          </p:nvPr>
        </p:nvSpPr>
        <p:spPr>
          <a:xfrm>
            <a:off x="1319435" y="3273650"/>
            <a:ext cx="27195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latin typeface="Maven Pro"/>
                <a:ea typeface="Maven Pro"/>
                <a:cs typeface="Maven Pro"/>
                <a:sym typeface="Maven Pro"/>
              </a:rPr>
              <a:t>Issues with Solution Architecture</a:t>
            </a:r>
            <a:endParaRPr>
              <a:latin typeface="Maven Pro"/>
              <a:ea typeface="Maven Pro"/>
              <a:cs typeface="Maven Pro"/>
              <a:sym typeface="Maven Pro"/>
            </a:endParaRPr>
          </a:p>
        </p:txBody>
      </p:sp>
      <p:sp>
        <p:nvSpPr>
          <p:cNvPr id="2175" name="Google Shape;2175;p92"/>
          <p:cNvSpPr txBox="1"/>
          <p:nvPr>
            <p:ph idx="7"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Technical Challenges</a:t>
            </a:r>
            <a:endParaRPr/>
          </a:p>
        </p:txBody>
      </p:sp>
      <p:sp>
        <p:nvSpPr>
          <p:cNvPr id="2176" name="Google Shape;2176;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93"/>
          <p:cNvSpPr txBox="1"/>
          <p:nvPr>
            <p:ph type="ctrTitle"/>
          </p:nvPr>
        </p:nvSpPr>
        <p:spPr>
          <a:xfrm>
            <a:off x="1209375" y="1992475"/>
            <a:ext cx="53355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UAT &amp; DEMO</a:t>
            </a:r>
            <a:endParaRPr/>
          </a:p>
        </p:txBody>
      </p:sp>
      <p:sp>
        <p:nvSpPr>
          <p:cNvPr id="2182" name="Google Shape;2182;p93"/>
          <p:cNvSpPr/>
          <p:nvPr/>
        </p:nvSpPr>
        <p:spPr>
          <a:xfrm>
            <a:off x="6544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93"/>
          <p:cNvSpPr txBox="1"/>
          <p:nvPr>
            <p:ph idx="2" type="title"/>
          </p:nvPr>
        </p:nvSpPr>
        <p:spPr>
          <a:xfrm>
            <a:off x="6596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04</a:t>
            </a:r>
            <a:endParaRPr>
              <a:solidFill>
                <a:schemeClr val="dk2"/>
              </a:solidFill>
            </a:endParaRPr>
          </a:p>
        </p:txBody>
      </p:sp>
      <p:sp>
        <p:nvSpPr>
          <p:cNvPr id="2184" name="Google Shape;2184;p9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3"/>
          <p:cNvSpPr/>
          <p:nvPr/>
        </p:nvSpPr>
        <p:spPr>
          <a:xfrm>
            <a:off x="1369950" y="3869000"/>
            <a:ext cx="571749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6" name="Google Shape;2186;p93"/>
          <p:cNvCxnSpPr>
            <a:stCxn id="2182" idx="2"/>
          </p:cNvCxnSpPr>
          <p:nvPr/>
        </p:nvCxnSpPr>
        <p:spPr>
          <a:xfrm>
            <a:off x="7087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2187" name="Google Shape;2187;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94"/>
          <p:cNvSpPr txBox="1"/>
          <p:nvPr/>
        </p:nvSpPr>
        <p:spPr>
          <a:xfrm>
            <a:off x="618825" y="1249350"/>
            <a:ext cx="5552100" cy="625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aven Pro"/>
              <a:buChar char="●"/>
            </a:pPr>
            <a:r>
              <a:rPr lang="en-GB" sz="1800">
                <a:solidFill>
                  <a:srgbClr val="FFFFFF"/>
                </a:solidFill>
                <a:latin typeface="Maven Pro"/>
                <a:ea typeface="Maven Pro"/>
                <a:cs typeface="Maven Pro"/>
                <a:sym typeface="Maven Pro"/>
              </a:rPr>
              <a:t>1</a:t>
            </a:r>
            <a:r>
              <a:rPr lang="en-GB" sz="1800">
                <a:solidFill>
                  <a:srgbClr val="FFFFFF"/>
                </a:solidFill>
                <a:latin typeface="Maven Pro"/>
                <a:ea typeface="Maven Pro"/>
                <a:cs typeface="Maven Pro"/>
                <a:sym typeface="Maven Pro"/>
              </a:rPr>
              <a:t>5-20 users (Students / General public)</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800">
                <a:solidFill>
                  <a:srgbClr val="FFFFFF"/>
                </a:solidFill>
                <a:latin typeface="Maven Pro"/>
                <a:ea typeface="Maven Pro"/>
                <a:cs typeface="Maven Pro"/>
                <a:sym typeface="Maven Pro"/>
              </a:rPr>
              <a:t> </a:t>
            </a:r>
            <a:endParaRPr sz="1800">
              <a:solidFill>
                <a:srgbClr val="FFFFFF"/>
              </a:solidFill>
              <a:latin typeface="Maven Pro"/>
              <a:ea typeface="Maven Pro"/>
              <a:cs typeface="Maven Pro"/>
              <a:sym typeface="Maven Pro"/>
            </a:endParaRPr>
          </a:p>
        </p:txBody>
      </p:sp>
      <p:pic>
        <p:nvPicPr>
          <p:cNvPr id="2193" name="Google Shape;2193;p94"/>
          <p:cNvPicPr preferRelativeResize="0"/>
          <p:nvPr/>
        </p:nvPicPr>
        <p:blipFill>
          <a:blip r:embed="rId3">
            <a:alphaModFix/>
          </a:blip>
          <a:stretch>
            <a:fillRect/>
          </a:stretch>
        </p:blipFill>
        <p:spPr>
          <a:xfrm>
            <a:off x="6080576" y="1964349"/>
            <a:ext cx="1513574" cy="1513574"/>
          </a:xfrm>
          <a:prstGeom prst="rect">
            <a:avLst/>
          </a:prstGeom>
          <a:noFill/>
          <a:ln>
            <a:noFill/>
          </a:ln>
        </p:spPr>
      </p:pic>
      <p:pic>
        <p:nvPicPr>
          <p:cNvPr id="2194" name="Google Shape;2194;p94"/>
          <p:cNvPicPr preferRelativeResize="0"/>
          <p:nvPr/>
        </p:nvPicPr>
        <p:blipFill>
          <a:blip r:embed="rId4">
            <a:alphaModFix/>
          </a:blip>
          <a:stretch>
            <a:fillRect/>
          </a:stretch>
        </p:blipFill>
        <p:spPr>
          <a:xfrm>
            <a:off x="1708100" y="1964350"/>
            <a:ext cx="1513574" cy="1513574"/>
          </a:xfrm>
          <a:prstGeom prst="rect">
            <a:avLst/>
          </a:prstGeom>
          <a:noFill/>
          <a:ln>
            <a:noFill/>
          </a:ln>
        </p:spPr>
      </p:pic>
      <p:sp>
        <p:nvSpPr>
          <p:cNvPr id="2195" name="Google Shape;2195;p94"/>
          <p:cNvSpPr txBox="1"/>
          <p:nvPr/>
        </p:nvSpPr>
        <p:spPr>
          <a:xfrm>
            <a:off x="953488" y="3477925"/>
            <a:ext cx="3022800" cy="11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To confirm that the application is usable from an end user perspective </a:t>
            </a:r>
            <a:endParaRPr sz="1800">
              <a:solidFill>
                <a:srgbClr val="FFFFFF"/>
              </a:solidFill>
              <a:latin typeface="Maven Pro"/>
              <a:ea typeface="Maven Pro"/>
              <a:cs typeface="Maven Pro"/>
              <a:sym typeface="Maven Pro"/>
            </a:endParaRPr>
          </a:p>
        </p:txBody>
      </p:sp>
      <p:sp>
        <p:nvSpPr>
          <p:cNvPr id="2196" name="Google Shape;2196;p94"/>
          <p:cNvSpPr txBox="1"/>
          <p:nvPr/>
        </p:nvSpPr>
        <p:spPr>
          <a:xfrm>
            <a:off x="5337900" y="3477925"/>
            <a:ext cx="3022800" cy="11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Maven Pro"/>
                <a:ea typeface="Maven Pro"/>
                <a:cs typeface="Maven Pro"/>
                <a:sym typeface="Maven Pro"/>
              </a:rPr>
              <a:t>To identify and resolve any bottleneck in completing tasks</a:t>
            </a:r>
            <a:endParaRPr sz="18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800">
              <a:solidFill>
                <a:srgbClr val="FFFFFF"/>
              </a:solidFill>
              <a:latin typeface="Maven Pro"/>
              <a:ea typeface="Maven Pro"/>
              <a:cs typeface="Maven Pro"/>
              <a:sym typeface="Maven Pro"/>
            </a:endParaRPr>
          </a:p>
        </p:txBody>
      </p:sp>
      <p:sp>
        <p:nvSpPr>
          <p:cNvPr id="2197" name="Google Shape;2197;p94"/>
          <p:cNvSpPr txBox="1"/>
          <p:nvPr>
            <p:ph type="ctrTitle"/>
          </p:nvPr>
        </p:nvSpPr>
        <p:spPr>
          <a:xfrm>
            <a:off x="618825" y="411675"/>
            <a:ext cx="6333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User Acceptance Testings (UAT) Goals</a:t>
            </a:r>
            <a:endParaRPr/>
          </a:p>
        </p:txBody>
      </p:sp>
      <p:sp>
        <p:nvSpPr>
          <p:cNvPr id="2198" name="Google Shape;2198;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95"/>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Application Goals</a:t>
            </a:r>
            <a:endParaRPr/>
          </a:p>
        </p:txBody>
      </p:sp>
      <p:grpSp>
        <p:nvGrpSpPr>
          <p:cNvPr id="2204" name="Google Shape;2204;p95"/>
          <p:cNvGrpSpPr/>
          <p:nvPr/>
        </p:nvGrpSpPr>
        <p:grpSpPr>
          <a:xfrm>
            <a:off x="8127909" y="4113027"/>
            <a:ext cx="548692" cy="751542"/>
            <a:chOff x="1333682" y="3344330"/>
            <a:chExt cx="271213" cy="383088"/>
          </a:xfrm>
        </p:grpSpPr>
        <p:sp>
          <p:nvSpPr>
            <p:cNvPr id="2205" name="Google Shape;2205;p95"/>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95"/>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5"/>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5"/>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5"/>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5"/>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5"/>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95"/>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95"/>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95"/>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5"/>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2217" name="Google Shape;2217;p95"/>
          <p:cNvGraphicFramePr/>
          <p:nvPr/>
        </p:nvGraphicFramePr>
        <p:xfrm>
          <a:off x="1163650" y="1574425"/>
          <a:ext cx="3000000" cy="3000000"/>
        </p:xfrm>
        <a:graphic>
          <a:graphicData uri="http://schemas.openxmlformats.org/drawingml/2006/table">
            <a:tbl>
              <a:tblPr>
                <a:noFill/>
                <a:tableStyleId>{DC6FE102-76D1-49AB-B4A2-4E2022C4FF85}</a:tableStyleId>
              </a:tblPr>
              <a:tblGrid>
                <a:gridCol w="691225"/>
                <a:gridCol w="6887475"/>
              </a:tblGrid>
              <a:tr h="5633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GB" sz="1800">
                          <a:solidFill>
                            <a:schemeClr val="lt1"/>
                          </a:solidFill>
                          <a:latin typeface="Maven Pro"/>
                          <a:ea typeface="Maven Pro"/>
                          <a:cs typeface="Maven Pro"/>
                          <a:sym typeface="Maven Pro"/>
                        </a:rPr>
                        <a:t>Visualise historical typhoons </a:t>
                      </a:r>
                      <a:r>
                        <a:rPr lang="en-GB" sz="1800">
                          <a:solidFill>
                            <a:schemeClr val="lt1"/>
                          </a:solidFill>
                          <a:latin typeface="Maven Pro"/>
                          <a:ea typeface="Maven Pro"/>
                          <a:cs typeface="Maven Pro"/>
                          <a:sym typeface="Maven Pro"/>
                        </a:rPr>
                        <a:t>based on various categories</a:t>
                      </a:r>
                      <a:endParaRPr sz="2100">
                        <a:solidFill>
                          <a:schemeClr val="lt1"/>
                        </a:solidFill>
                        <a:latin typeface="Maven Pro"/>
                        <a:ea typeface="Maven Pro"/>
                        <a:cs typeface="Maven Pro"/>
                        <a:sym typeface="Maven Pr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5633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GB" sz="1800">
                          <a:solidFill>
                            <a:schemeClr val="lt1"/>
                          </a:solidFill>
                          <a:latin typeface="Maven Pro"/>
                          <a:ea typeface="Maven Pro"/>
                          <a:cs typeface="Maven Pro"/>
                          <a:sym typeface="Maven Pro"/>
                        </a:rPr>
                        <a:t>Simulate typhoons </a:t>
                      </a:r>
                      <a:r>
                        <a:rPr lang="en-GB" sz="1800">
                          <a:solidFill>
                            <a:schemeClr val="lt1"/>
                          </a:solidFill>
                          <a:latin typeface="Maven Pro"/>
                          <a:ea typeface="Maven Pro"/>
                          <a:cs typeface="Maven Pro"/>
                          <a:sym typeface="Maven Pro"/>
                        </a:rPr>
                        <a:t>based on their selected coordinates</a:t>
                      </a:r>
                      <a:endParaRPr sz="2100">
                        <a:solidFill>
                          <a:schemeClr val="lt1"/>
                        </a:solidFill>
                        <a:latin typeface="Maven Pro"/>
                        <a:ea typeface="Maven Pro"/>
                        <a:cs typeface="Maven Pro"/>
                        <a:sym typeface="Maven Pr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5633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GB" sz="1800">
                          <a:solidFill>
                            <a:schemeClr val="lt1"/>
                          </a:solidFill>
                          <a:latin typeface="Maven Pro"/>
                          <a:ea typeface="Maven Pro"/>
                          <a:cs typeface="Maven Pro"/>
                          <a:sym typeface="Maven Pro"/>
                        </a:rPr>
                        <a:t>Identify damage</a:t>
                      </a:r>
                      <a:r>
                        <a:rPr lang="en-GB" sz="1800">
                          <a:solidFill>
                            <a:schemeClr val="lt1"/>
                          </a:solidFill>
                          <a:latin typeface="Maven Pro"/>
                          <a:ea typeface="Maven Pro"/>
                          <a:cs typeface="Maven Pro"/>
                          <a:sym typeface="Maven Pro"/>
                        </a:rPr>
                        <a:t> reports (asset values)</a:t>
                      </a:r>
                      <a:endParaRPr sz="2100">
                        <a:solidFill>
                          <a:schemeClr val="lt1"/>
                        </a:solidFill>
                        <a:latin typeface="Maven Pro"/>
                        <a:ea typeface="Maven Pro"/>
                        <a:cs typeface="Maven Pro"/>
                        <a:sym typeface="Maven Pr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5633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en-GB" sz="1800">
                          <a:solidFill>
                            <a:schemeClr val="lt1"/>
                          </a:solidFill>
                          <a:latin typeface="Maven Pro"/>
                          <a:ea typeface="Maven Pro"/>
                          <a:cs typeface="Maven Pro"/>
                          <a:sym typeface="Maven Pro"/>
                        </a:rPr>
                        <a:t>Identify prefectures</a:t>
                      </a:r>
                      <a:r>
                        <a:rPr lang="en-GB" sz="1800">
                          <a:solidFill>
                            <a:schemeClr val="lt1"/>
                          </a:solidFill>
                          <a:latin typeface="Maven Pro"/>
                          <a:ea typeface="Maven Pro"/>
                          <a:cs typeface="Maven Pro"/>
                          <a:sym typeface="Maven Pro"/>
                        </a:rPr>
                        <a:t> with high frequencies of typhoons</a:t>
                      </a:r>
                      <a:endParaRPr sz="2100">
                        <a:solidFill>
                          <a:schemeClr val="lt1"/>
                        </a:solidFill>
                        <a:latin typeface="Maven Pro"/>
                        <a:ea typeface="Maven Pro"/>
                        <a:cs typeface="Maven Pro"/>
                        <a:sym typeface="Maven Pr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773750">
                <a:tc>
                  <a:txBody>
                    <a:bodyPr/>
                    <a:lstStyle/>
                    <a:p>
                      <a:pPr indent="0" lvl="0" marL="0" rtl="0" algn="just">
                        <a:lnSpc>
                          <a:spcPct val="100000"/>
                        </a:lnSpc>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GB" sz="1800">
                          <a:solidFill>
                            <a:schemeClr val="lt1"/>
                          </a:solidFill>
                          <a:latin typeface="Maven Pro"/>
                          <a:ea typeface="Maven Pro"/>
                          <a:cs typeface="Maven Pro"/>
                          <a:sym typeface="Maven Pro"/>
                        </a:rPr>
                        <a:t>Visualise typhoons occurrence</a:t>
                      </a:r>
                      <a:r>
                        <a:rPr lang="en-GB" sz="1800">
                          <a:solidFill>
                            <a:schemeClr val="lt1"/>
                          </a:solidFill>
                          <a:latin typeface="Maven Pro"/>
                          <a:ea typeface="Maven Pro"/>
                          <a:cs typeface="Maven Pro"/>
                          <a:sym typeface="Maven Pro"/>
                        </a:rPr>
                        <a:t> in relation to average temperature and precipitation per year </a:t>
                      </a:r>
                      <a:endParaRPr sz="2100">
                        <a:solidFill>
                          <a:schemeClr val="lt1"/>
                        </a:solidFill>
                        <a:latin typeface="Maven Pro"/>
                        <a:ea typeface="Maven Pro"/>
                        <a:cs typeface="Maven Pro"/>
                        <a:sym typeface="Maven Pro"/>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bl>
          </a:graphicData>
        </a:graphic>
      </p:graphicFrame>
      <p:grpSp>
        <p:nvGrpSpPr>
          <p:cNvPr id="2218" name="Google Shape;2218;p95"/>
          <p:cNvGrpSpPr/>
          <p:nvPr/>
        </p:nvGrpSpPr>
        <p:grpSpPr>
          <a:xfrm>
            <a:off x="1315081" y="1720984"/>
            <a:ext cx="356196" cy="265631"/>
            <a:chOff x="137206" y="851659"/>
            <a:chExt cx="356196" cy="265631"/>
          </a:xfrm>
        </p:grpSpPr>
        <p:grpSp>
          <p:nvGrpSpPr>
            <p:cNvPr id="2219" name="Google Shape;2219;p95"/>
            <p:cNvGrpSpPr/>
            <p:nvPr/>
          </p:nvGrpSpPr>
          <p:grpSpPr>
            <a:xfrm>
              <a:off x="137206" y="851659"/>
              <a:ext cx="356196" cy="265631"/>
              <a:chOff x="5216456" y="3725484"/>
              <a:chExt cx="356196" cy="265631"/>
            </a:xfrm>
          </p:grpSpPr>
          <p:sp>
            <p:nvSpPr>
              <p:cNvPr id="2220" name="Google Shape;2220;p9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21" name="Google Shape;2221;p9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222" name="Google Shape;2222;p95"/>
            <p:cNvSpPr/>
            <p:nvPr/>
          </p:nvSpPr>
          <p:spPr>
            <a:xfrm>
              <a:off x="193200" y="8517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95"/>
          <p:cNvGrpSpPr/>
          <p:nvPr/>
        </p:nvGrpSpPr>
        <p:grpSpPr>
          <a:xfrm>
            <a:off x="1315081" y="2262209"/>
            <a:ext cx="356196" cy="265631"/>
            <a:chOff x="137206" y="851659"/>
            <a:chExt cx="356196" cy="265631"/>
          </a:xfrm>
        </p:grpSpPr>
        <p:grpSp>
          <p:nvGrpSpPr>
            <p:cNvPr id="2224" name="Google Shape;2224;p95"/>
            <p:cNvGrpSpPr/>
            <p:nvPr/>
          </p:nvGrpSpPr>
          <p:grpSpPr>
            <a:xfrm>
              <a:off x="137206" y="851659"/>
              <a:ext cx="356196" cy="265631"/>
              <a:chOff x="5216456" y="3725484"/>
              <a:chExt cx="356196" cy="265631"/>
            </a:xfrm>
          </p:grpSpPr>
          <p:sp>
            <p:nvSpPr>
              <p:cNvPr id="2225" name="Google Shape;2225;p9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26" name="Google Shape;2226;p9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227" name="Google Shape;2227;p95"/>
            <p:cNvSpPr/>
            <p:nvPr/>
          </p:nvSpPr>
          <p:spPr>
            <a:xfrm>
              <a:off x="193200" y="8517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95"/>
          <p:cNvGrpSpPr/>
          <p:nvPr/>
        </p:nvGrpSpPr>
        <p:grpSpPr>
          <a:xfrm>
            <a:off x="1315081" y="2890109"/>
            <a:ext cx="356196" cy="265631"/>
            <a:chOff x="137206" y="851659"/>
            <a:chExt cx="356196" cy="265631"/>
          </a:xfrm>
        </p:grpSpPr>
        <p:grpSp>
          <p:nvGrpSpPr>
            <p:cNvPr id="2229" name="Google Shape;2229;p95"/>
            <p:cNvGrpSpPr/>
            <p:nvPr/>
          </p:nvGrpSpPr>
          <p:grpSpPr>
            <a:xfrm>
              <a:off x="137206" y="851659"/>
              <a:ext cx="356196" cy="265631"/>
              <a:chOff x="5216456" y="3725484"/>
              <a:chExt cx="356196" cy="265631"/>
            </a:xfrm>
          </p:grpSpPr>
          <p:sp>
            <p:nvSpPr>
              <p:cNvPr id="2230" name="Google Shape;2230;p9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31" name="Google Shape;2231;p9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232" name="Google Shape;2232;p95"/>
            <p:cNvSpPr/>
            <p:nvPr/>
          </p:nvSpPr>
          <p:spPr>
            <a:xfrm>
              <a:off x="193200" y="8517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95"/>
          <p:cNvGrpSpPr/>
          <p:nvPr/>
        </p:nvGrpSpPr>
        <p:grpSpPr>
          <a:xfrm>
            <a:off x="1315081" y="3518009"/>
            <a:ext cx="356196" cy="265631"/>
            <a:chOff x="137206" y="851659"/>
            <a:chExt cx="356196" cy="265631"/>
          </a:xfrm>
        </p:grpSpPr>
        <p:grpSp>
          <p:nvGrpSpPr>
            <p:cNvPr id="2234" name="Google Shape;2234;p95"/>
            <p:cNvGrpSpPr/>
            <p:nvPr/>
          </p:nvGrpSpPr>
          <p:grpSpPr>
            <a:xfrm>
              <a:off x="137206" y="851659"/>
              <a:ext cx="356196" cy="265631"/>
              <a:chOff x="5216456" y="3725484"/>
              <a:chExt cx="356196" cy="265631"/>
            </a:xfrm>
          </p:grpSpPr>
          <p:sp>
            <p:nvSpPr>
              <p:cNvPr id="2235" name="Google Shape;2235;p9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36" name="Google Shape;2236;p9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237" name="Google Shape;2237;p95"/>
            <p:cNvSpPr/>
            <p:nvPr/>
          </p:nvSpPr>
          <p:spPr>
            <a:xfrm>
              <a:off x="193200" y="8517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95"/>
          <p:cNvGrpSpPr/>
          <p:nvPr/>
        </p:nvGrpSpPr>
        <p:grpSpPr>
          <a:xfrm>
            <a:off x="1315081" y="4189084"/>
            <a:ext cx="356196" cy="265631"/>
            <a:chOff x="137206" y="851659"/>
            <a:chExt cx="356196" cy="265631"/>
          </a:xfrm>
        </p:grpSpPr>
        <p:grpSp>
          <p:nvGrpSpPr>
            <p:cNvPr id="2239" name="Google Shape;2239;p95"/>
            <p:cNvGrpSpPr/>
            <p:nvPr/>
          </p:nvGrpSpPr>
          <p:grpSpPr>
            <a:xfrm>
              <a:off x="137206" y="851659"/>
              <a:ext cx="356196" cy="265631"/>
              <a:chOff x="5216456" y="3725484"/>
              <a:chExt cx="356196" cy="265631"/>
            </a:xfrm>
          </p:grpSpPr>
          <p:sp>
            <p:nvSpPr>
              <p:cNvPr id="2240" name="Google Shape;2240;p9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241" name="Google Shape;2241;p9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242" name="Google Shape;2242;p95"/>
            <p:cNvSpPr/>
            <p:nvPr/>
          </p:nvSpPr>
          <p:spPr>
            <a:xfrm>
              <a:off x="193200" y="8517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3" name="Google Shape;2243;p95"/>
          <p:cNvSpPr txBox="1"/>
          <p:nvPr/>
        </p:nvSpPr>
        <p:spPr>
          <a:xfrm>
            <a:off x="592925" y="1116325"/>
            <a:ext cx="4252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Maven Pro"/>
                <a:ea typeface="Maven Pro"/>
                <a:cs typeface="Maven Pro"/>
                <a:sym typeface="Maven Pro"/>
              </a:rPr>
              <a:t>Both Clients and users will be able to:</a:t>
            </a:r>
            <a:endParaRPr b="1" sz="1700">
              <a:solidFill>
                <a:srgbClr val="FFFFFF"/>
              </a:solidFill>
              <a:latin typeface="Maven Pro"/>
              <a:ea typeface="Maven Pro"/>
              <a:cs typeface="Maven Pro"/>
              <a:sym typeface="Maven P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96"/>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Conducting </a:t>
            </a:r>
            <a:r>
              <a:rPr lang="en-GB"/>
              <a:t>UAT </a:t>
            </a:r>
            <a:endParaRPr/>
          </a:p>
        </p:txBody>
      </p:sp>
      <p:pic>
        <p:nvPicPr>
          <p:cNvPr id="2249" name="Google Shape;2249;p96"/>
          <p:cNvPicPr preferRelativeResize="0"/>
          <p:nvPr/>
        </p:nvPicPr>
        <p:blipFill rotWithShape="1">
          <a:blip r:embed="rId3">
            <a:alphaModFix/>
          </a:blip>
          <a:srcRect b="21877" l="0" r="0" t="20518"/>
          <a:stretch/>
        </p:blipFill>
        <p:spPr>
          <a:xfrm>
            <a:off x="6281600" y="1565225"/>
            <a:ext cx="2618276" cy="2013050"/>
          </a:xfrm>
          <a:prstGeom prst="rect">
            <a:avLst/>
          </a:prstGeom>
          <a:noFill/>
          <a:ln>
            <a:noFill/>
          </a:ln>
        </p:spPr>
      </p:pic>
      <p:pic>
        <p:nvPicPr>
          <p:cNvPr id="2250" name="Google Shape;2250;p96"/>
          <p:cNvPicPr preferRelativeResize="0"/>
          <p:nvPr/>
        </p:nvPicPr>
        <p:blipFill>
          <a:blip r:embed="rId4">
            <a:alphaModFix/>
          </a:blip>
          <a:stretch>
            <a:fillRect/>
          </a:stretch>
        </p:blipFill>
        <p:spPr>
          <a:xfrm>
            <a:off x="3339050" y="1565225"/>
            <a:ext cx="2618275" cy="2013049"/>
          </a:xfrm>
          <a:prstGeom prst="rect">
            <a:avLst/>
          </a:prstGeom>
          <a:noFill/>
          <a:ln>
            <a:noFill/>
          </a:ln>
        </p:spPr>
      </p:pic>
      <p:pic>
        <p:nvPicPr>
          <p:cNvPr id="2251" name="Google Shape;2251;p96"/>
          <p:cNvPicPr preferRelativeResize="0"/>
          <p:nvPr/>
        </p:nvPicPr>
        <p:blipFill>
          <a:blip r:embed="rId5">
            <a:alphaModFix/>
          </a:blip>
          <a:stretch>
            <a:fillRect/>
          </a:stretch>
        </p:blipFill>
        <p:spPr>
          <a:xfrm>
            <a:off x="296225" y="1565225"/>
            <a:ext cx="2718550" cy="2013049"/>
          </a:xfrm>
          <a:prstGeom prst="rect">
            <a:avLst/>
          </a:prstGeom>
          <a:noFill/>
          <a:ln>
            <a:noFill/>
          </a:ln>
        </p:spPr>
      </p:pic>
      <p:sp>
        <p:nvSpPr>
          <p:cNvPr id="2252" name="Google Shape;2252;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9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UAT Results  (1st round)</a:t>
            </a:r>
            <a:endParaRPr/>
          </a:p>
        </p:txBody>
      </p:sp>
      <p:pic>
        <p:nvPicPr>
          <p:cNvPr id="2258" name="Google Shape;2258;p97"/>
          <p:cNvPicPr preferRelativeResize="0"/>
          <p:nvPr/>
        </p:nvPicPr>
        <p:blipFill>
          <a:blip r:embed="rId3">
            <a:alphaModFix/>
          </a:blip>
          <a:stretch>
            <a:fillRect/>
          </a:stretch>
        </p:blipFill>
        <p:spPr>
          <a:xfrm>
            <a:off x="441975" y="1997925"/>
            <a:ext cx="4239152" cy="2552325"/>
          </a:xfrm>
          <a:prstGeom prst="rect">
            <a:avLst/>
          </a:prstGeom>
          <a:noFill/>
          <a:ln>
            <a:noFill/>
          </a:ln>
        </p:spPr>
      </p:pic>
      <p:pic>
        <p:nvPicPr>
          <p:cNvPr id="2259" name="Google Shape;2259;p97"/>
          <p:cNvPicPr preferRelativeResize="0"/>
          <p:nvPr/>
        </p:nvPicPr>
        <p:blipFill>
          <a:blip r:embed="rId4">
            <a:alphaModFix/>
          </a:blip>
          <a:stretch>
            <a:fillRect/>
          </a:stretch>
        </p:blipFill>
        <p:spPr>
          <a:xfrm>
            <a:off x="5048475" y="2420052"/>
            <a:ext cx="1293900" cy="1293874"/>
          </a:xfrm>
          <a:prstGeom prst="rect">
            <a:avLst/>
          </a:prstGeom>
          <a:noFill/>
          <a:ln>
            <a:noFill/>
          </a:ln>
        </p:spPr>
      </p:pic>
      <p:sp>
        <p:nvSpPr>
          <p:cNvPr id="2260" name="Google Shape;2260;p97"/>
          <p:cNvSpPr txBox="1"/>
          <p:nvPr/>
        </p:nvSpPr>
        <p:spPr>
          <a:xfrm>
            <a:off x="4762875" y="3854075"/>
            <a:ext cx="1865100" cy="409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Number of users: 22</a:t>
            </a:r>
            <a:endParaRPr>
              <a:latin typeface="Maven Pro"/>
              <a:ea typeface="Maven Pro"/>
              <a:cs typeface="Maven Pro"/>
              <a:sym typeface="Maven Pro"/>
            </a:endParaRPr>
          </a:p>
        </p:txBody>
      </p:sp>
      <p:pic>
        <p:nvPicPr>
          <p:cNvPr id="2261" name="Google Shape;2261;p97"/>
          <p:cNvPicPr preferRelativeResize="0"/>
          <p:nvPr/>
        </p:nvPicPr>
        <p:blipFill rotWithShape="1">
          <a:blip r:embed="rId5">
            <a:alphaModFix/>
          </a:blip>
          <a:srcRect b="0" l="22489" r="22577" t="0"/>
          <a:stretch/>
        </p:blipFill>
        <p:spPr>
          <a:xfrm>
            <a:off x="7121150" y="2420038"/>
            <a:ext cx="1293900" cy="1293900"/>
          </a:xfrm>
          <a:prstGeom prst="ellipse">
            <a:avLst/>
          </a:prstGeom>
          <a:noFill/>
          <a:ln>
            <a:noFill/>
          </a:ln>
        </p:spPr>
      </p:pic>
      <p:sp>
        <p:nvSpPr>
          <p:cNvPr id="2262" name="Google Shape;2262;p97"/>
          <p:cNvSpPr txBox="1"/>
          <p:nvPr/>
        </p:nvSpPr>
        <p:spPr>
          <a:xfrm>
            <a:off x="1018200" y="1287550"/>
            <a:ext cx="7107600" cy="4098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700">
                <a:latin typeface="Maven Pro"/>
                <a:ea typeface="Maven Pro"/>
                <a:cs typeface="Maven Pro"/>
                <a:sym typeface="Maven Pro"/>
              </a:rPr>
              <a:t>Average time taken to complete 8 tasks is ~10 minutes</a:t>
            </a:r>
            <a:endParaRPr b="1" sz="1700">
              <a:latin typeface="Maven Pro"/>
              <a:ea typeface="Maven Pro"/>
              <a:cs typeface="Maven Pro"/>
              <a:sym typeface="Maven Pro"/>
            </a:endParaRPr>
          </a:p>
        </p:txBody>
      </p:sp>
      <p:sp>
        <p:nvSpPr>
          <p:cNvPr id="2263" name="Google Shape;2263;p97"/>
          <p:cNvSpPr txBox="1"/>
          <p:nvPr/>
        </p:nvSpPr>
        <p:spPr>
          <a:xfrm>
            <a:off x="6697250" y="3854075"/>
            <a:ext cx="2141700" cy="409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Completion rate: 10/22</a:t>
            </a:r>
            <a:endParaRPr>
              <a:latin typeface="Maven Pro"/>
              <a:ea typeface="Maven Pro"/>
              <a:cs typeface="Maven Pro"/>
              <a:sym typeface="Maven Pro"/>
            </a:endParaRPr>
          </a:p>
        </p:txBody>
      </p:sp>
      <p:sp>
        <p:nvSpPr>
          <p:cNvPr id="2264" name="Google Shape;2264;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98"/>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UAT Results (1st round)</a:t>
            </a:r>
            <a:endParaRPr/>
          </a:p>
        </p:txBody>
      </p:sp>
      <p:pic>
        <p:nvPicPr>
          <p:cNvPr id="2270" name="Google Shape;2270;p98"/>
          <p:cNvPicPr preferRelativeResize="0"/>
          <p:nvPr/>
        </p:nvPicPr>
        <p:blipFill>
          <a:blip r:embed="rId3">
            <a:alphaModFix/>
          </a:blip>
          <a:stretch>
            <a:fillRect/>
          </a:stretch>
        </p:blipFill>
        <p:spPr>
          <a:xfrm>
            <a:off x="5458788" y="1379225"/>
            <a:ext cx="3266726" cy="2450026"/>
          </a:xfrm>
          <a:prstGeom prst="rect">
            <a:avLst/>
          </a:prstGeom>
          <a:noFill/>
          <a:ln>
            <a:noFill/>
          </a:ln>
        </p:spPr>
      </p:pic>
      <p:sp>
        <p:nvSpPr>
          <p:cNvPr id="2271" name="Google Shape;2271;p98"/>
          <p:cNvSpPr txBox="1"/>
          <p:nvPr/>
        </p:nvSpPr>
        <p:spPr>
          <a:xfrm>
            <a:off x="467675" y="1390225"/>
            <a:ext cx="4480800" cy="3244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rgbClr val="FFFFFF"/>
                </a:solidFill>
                <a:latin typeface="Maven Pro"/>
                <a:ea typeface="Maven Pro"/>
                <a:cs typeface="Maven Pro"/>
                <a:sym typeface="Maven Pro"/>
              </a:rPr>
              <a:t>Users gave feedbacks on the app:</a:t>
            </a:r>
            <a:endParaRPr b="1"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Difficult to use</a:t>
            </a:r>
            <a:endParaRPr>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Absence of Labels and Titles on the charts </a:t>
            </a:r>
            <a:endParaRPr>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Confusing visualisations</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b="1" lang="en-GB" sz="1500">
                <a:solidFill>
                  <a:srgbClr val="FFFFFF"/>
                </a:solidFill>
                <a:latin typeface="Maven Pro"/>
                <a:ea typeface="Maven Pro"/>
                <a:cs typeface="Maven Pro"/>
                <a:sym typeface="Maven Pro"/>
              </a:rPr>
              <a:t>Users want these components to be improved:</a:t>
            </a:r>
            <a:endParaRPr b="1"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Adding of Labels and Titles on the charts and dropdown bars</a:t>
            </a:r>
            <a:endParaRPr>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Proper segmenting of all charts and better layout</a:t>
            </a:r>
            <a:endParaRPr>
              <a:solidFill>
                <a:srgbClr val="FFFFFF"/>
              </a:solidFill>
              <a:latin typeface="Maven Pro"/>
              <a:ea typeface="Maven Pro"/>
              <a:cs typeface="Maven Pro"/>
              <a:sym typeface="Maven Pro"/>
            </a:endParaRPr>
          </a:p>
          <a:p>
            <a:pPr indent="0" lvl="0" marL="457200" rtl="0" algn="l">
              <a:lnSpc>
                <a:spcPct val="100000"/>
              </a:lnSpc>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lnSpc>
                <a:spcPct val="100000"/>
              </a:lnSpc>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Map for simulation can be locked and zoomed to area in Japan</a:t>
            </a:r>
            <a:endParaRPr>
              <a:solidFill>
                <a:srgbClr val="FFFFFF"/>
              </a:solidFill>
              <a:latin typeface="Maven Pro"/>
              <a:ea typeface="Maven Pro"/>
              <a:cs typeface="Maven Pro"/>
              <a:sym typeface="Maven Pro"/>
            </a:endParaRPr>
          </a:p>
        </p:txBody>
      </p:sp>
      <p:sp>
        <p:nvSpPr>
          <p:cNvPr id="2272" name="Google Shape;2272;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73" name="Google Shape;2273;p98"/>
          <p:cNvPicPr preferRelativeResize="0"/>
          <p:nvPr/>
        </p:nvPicPr>
        <p:blipFill>
          <a:blip r:embed="rId4">
            <a:alphaModFix/>
          </a:blip>
          <a:stretch>
            <a:fillRect/>
          </a:stretch>
        </p:blipFill>
        <p:spPr>
          <a:xfrm>
            <a:off x="5024674" y="3943780"/>
            <a:ext cx="4134949" cy="241545"/>
          </a:xfrm>
          <a:prstGeom prst="rect">
            <a:avLst/>
          </a:prstGeom>
          <a:noFill/>
          <a:ln cap="flat" cmpd="sng" w="28575">
            <a:solidFill>
              <a:schemeClr val="accent5"/>
            </a:solidFill>
            <a:prstDash val="solid"/>
            <a:round/>
            <a:headEnd len="sm" w="sm" type="none"/>
            <a:tailEnd len="sm" w="sm" type="none"/>
          </a:ln>
        </p:spPr>
      </p:pic>
      <p:pic>
        <p:nvPicPr>
          <p:cNvPr id="2274" name="Google Shape;2274;p98"/>
          <p:cNvPicPr preferRelativeResize="0"/>
          <p:nvPr/>
        </p:nvPicPr>
        <p:blipFill>
          <a:blip r:embed="rId5">
            <a:alphaModFix/>
          </a:blip>
          <a:stretch>
            <a:fillRect/>
          </a:stretch>
        </p:blipFill>
        <p:spPr>
          <a:xfrm>
            <a:off x="5024675" y="4299848"/>
            <a:ext cx="4134951" cy="334590"/>
          </a:xfrm>
          <a:prstGeom prst="rect">
            <a:avLst/>
          </a:prstGeom>
          <a:noFill/>
          <a:ln cap="flat" cmpd="sng" w="28575">
            <a:solidFill>
              <a:schemeClr val="accent5"/>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99"/>
          <p:cNvSpPr txBox="1"/>
          <p:nvPr>
            <p:ph type="ctrTitle"/>
          </p:nvPr>
        </p:nvSpPr>
        <p:spPr>
          <a:xfrm>
            <a:off x="618825" y="411675"/>
            <a:ext cx="7631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Changes #1: Adding Labels and Titles</a:t>
            </a:r>
            <a:endParaRPr/>
          </a:p>
        </p:txBody>
      </p:sp>
      <p:sp>
        <p:nvSpPr>
          <p:cNvPr id="2280" name="Google Shape;2280;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81" name="Google Shape;2281;p99"/>
          <p:cNvPicPr preferRelativeResize="0"/>
          <p:nvPr/>
        </p:nvPicPr>
        <p:blipFill rotWithShape="1">
          <a:blip r:embed="rId3">
            <a:alphaModFix/>
          </a:blip>
          <a:srcRect b="0" l="0" r="0" t="4434"/>
          <a:stretch/>
        </p:blipFill>
        <p:spPr>
          <a:xfrm>
            <a:off x="2954925" y="989475"/>
            <a:ext cx="4225598" cy="1589716"/>
          </a:xfrm>
          <a:prstGeom prst="rect">
            <a:avLst/>
          </a:prstGeom>
          <a:noFill/>
          <a:ln>
            <a:noFill/>
          </a:ln>
        </p:spPr>
      </p:pic>
      <p:sp>
        <p:nvSpPr>
          <p:cNvPr id="2282" name="Google Shape;2282;p99"/>
          <p:cNvSpPr txBox="1"/>
          <p:nvPr/>
        </p:nvSpPr>
        <p:spPr>
          <a:xfrm>
            <a:off x="356475" y="1785875"/>
            <a:ext cx="1765500" cy="39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Before</a:t>
            </a:r>
            <a:endParaRPr>
              <a:solidFill>
                <a:srgbClr val="FFFFFF"/>
              </a:solidFill>
              <a:latin typeface="Maven Pro"/>
              <a:ea typeface="Maven Pro"/>
              <a:cs typeface="Maven Pro"/>
              <a:sym typeface="Maven Pro"/>
            </a:endParaRPr>
          </a:p>
        </p:txBody>
      </p:sp>
      <p:sp>
        <p:nvSpPr>
          <p:cNvPr id="2283" name="Google Shape;2283;p99"/>
          <p:cNvSpPr txBox="1"/>
          <p:nvPr/>
        </p:nvSpPr>
        <p:spPr>
          <a:xfrm>
            <a:off x="356475" y="3649300"/>
            <a:ext cx="1765500" cy="393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After</a:t>
            </a:r>
            <a:endParaRPr>
              <a:solidFill>
                <a:srgbClr val="FFFFFF"/>
              </a:solidFill>
              <a:latin typeface="Maven Pro"/>
              <a:ea typeface="Maven Pro"/>
              <a:cs typeface="Maven Pro"/>
              <a:sym typeface="Maven Pro"/>
            </a:endParaRPr>
          </a:p>
        </p:txBody>
      </p:sp>
      <p:pic>
        <p:nvPicPr>
          <p:cNvPr id="2284" name="Google Shape;2284;p99"/>
          <p:cNvPicPr preferRelativeResize="0"/>
          <p:nvPr/>
        </p:nvPicPr>
        <p:blipFill>
          <a:blip r:embed="rId4">
            <a:alphaModFix/>
          </a:blip>
          <a:stretch>
            <a:fillRect/>
          </a:stretch>
        </p:blipFill>
        <p:spPr>
          <a:xfrm>
            <a:off x="2954925" y="2795875"/>
            <a:ext cx="4225599" cy="2100444"/>
          </a:xfrm>
          <a:prstGeom prst="rect">
            <a:avLst/>
          </a:prstGeom>
          <a:noFill/>
          <a:ln>
            <a:noFill/>
          </a:ln>
        </p:spPr>
      </p:pic>
      <p:sp>
        <p:nvSpPr>
          <p:cNvPr id="2285" name="Google Shape;2285;p99"/>
          <p:cNvSpPr/>
          <p:nvPr/>
        </p:nvSpPr>
        <p:spPr>
          <a:xfrm>
            <a:off x="2648150" y="2699075"/>
            <a:ext cx="2155800" cy="5778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99"/>
          <p:cNvSpPr/>
          <p:nvPr/>
        </p:nvSpPr>
        <p:spPr>
          <a:xfrm>
            <a:off x="2562900" y="4515425"/>
            <a:ext cx="4923300" cy="5094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92" name="Google Shape;2292;p100"/>
          <p:cNvPicPr preferRelativeResize="0"/>
          <p:nvPr/>
        </p:nvPicPr>
        <p:blipFill>
          <a:blip r:embed="rId3">
            <a:alphaModFix/>
          </a:blip>
          <a:stretch>
            <a:fillRect/>
          </a:stretch>
        </p:blipFill>
        <p:spPr>
          <a:xfrm>
            <a:off x="2258575" y="1107925"/>
            <a:ext cx="6298200" cy="1749500"/>
          </a:xfrm>
          <a:prstGeom prst="rect">
            <a:avLst/>
          </a:prstGeom>
          <a:noFill/>
          <a:ln>
            <a:noFill/>
          </a:ln>
        </p:spPr>
      </p:pic>
      <p:sp>
        <p:nvSpPr>
          <p:cNvPr id="2293" name="Google Shape;2293;p100"/>
          <p:cNvSpPr txBox="1"/>
          <p:nvPr/>
        </p:nvSpPr>
        <p:spPr>
          <a:xfrm>
            <a:off x="356475" y="1785875"/>
            <a:ext cx="1765500" cy="39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Before</a:t>
            </a:r>
            <a:endParaRPr>
              <a:solidFill>
                <a:srgbClr val="FFFFFF"/>
              </a:solidFill>
              <a:latin typeface="Maven Pro"/>
              <a:ea typeface="Maven Pro"/>
              <a:cs typeface="Maven Pro"/>
              <a:sym typeface="Maven Pro"/>
            </a:endParaRPr>
          </a:p>
        </p:txBody>
      </p:sp>
      <p:sp>
        <p:nvSpPr>
          <p:cNvPr id="2294" name="Google Shape;2294;p100"/>
          <p:cNvSpPr txBox="1"/>
          <p:nvPr/>
        </p:nvSpPr>
        <p:spPr>
          <a:xfrm>
            <a:off x="356475" y="3649300"/>
            <a:ext cx="1765500" cy="393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After</a:t>
            </a:r>
            <a:endParaRPr>
              <a:solidFill>
                <a:srgbClr val="FFFFFF"/>
              </a:solidFill>
              <a:latin typeface="Maven Pro"/>
              <a:ea typeface="Maven Pro"/>
              <a:cs typeface="Maven Pro"/>
              <a:sym typeface="Maven Pro"/>
            </a:endParaRPr>
          </a:p>
        </p:txBody>
      </p:sp>
      <p:sp>
        <p:nvSpPr>
          <p:cNvPr id="2295" name="Google Shape;2295;p100"/>
          <p:cNvSpPr txBox="1"/>
          <p:nvPr>
            <p:ph type="ctrTitle"/>
          </p:nvPr>
        </p:nvSpPr>
        <p:spPr>
          <a:xfrm>
            <a:off x="618825" y="411675"/>
            <a:ext cx="7682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Changes #2: Proper Segmentation</a:t>
            </a:r>
            <a:endParaRPr/>
          </a:p>
        </p:txBody>
      </p:sp>
      <p:pic>
        <p:nvPicPr>
          <p:cNvPr id="2296" name="Google Shape;2296;p100"/>
          <p:cNvPicPr preferRelativeResize="0"/>
          <p:nvPr/>
        </p:nvPicPr>
        <p:blipFill>
          <a:blip r:embed="rId4">
            <a:alphaModFix/>
          </a:blip>
          <a:stretch>
            <a:fillRect/>
          </a:stretch>
        </p:blipFill>
        <p:spPr>
          <a:xfrm>
            <a:off x="3577750" y="2975875"/>
            <a:ext cx="3523248" cy="1981274"/>
          </a:xfrm>
          <a:prstGeom prst="rect">
            <a:avLst/>
          </a:prstGeom>
          <a:noFill/>
          <a:ln>
            <a:noFill/>
          </a:ln>
        </p:spPr>
      </p:pic>
      <p:sp>
        <p:nvSpPr>
          <p:cNvPr id="2297" name="Google Shape;2297;p100"/>
          <p:cNvSpPr/>
          <p:nvPr/>
        </p:nvSpPr>
        <p:spPr>
          <a:xfrm>
            <a:off x="3386375" y="3052075"/>
            <a:ext cx="1935300" cy="8436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00"/>
          <p:cNvSpPr/>
          <p:nvPr/>
        </p:nvSpPr>
        <p:spPr>
          <a:xfrm>
            <a:off x="3496900" y="4090625"/>
            <a:ext cx="3191100" cy="9963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Project Motivation</a:t>
            </a:r>
            <a:endParaRPr/>
          </a:p>
        </p:txBody>
      </p:sp>
      <p:sp>
        <p:nvSpPr>
          <p:cNvPr id="709" name="Google Shape;709;p47"/>
          <p:cNvSpPr txBox="1"/>
          <p:nvPr/>
        </p:nvSpPr>
        <p:spPr>
          <a:xfrm>
            <a:off x="304700" y="3358800"/>
            <a:ext cx="27276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rgbClr val="FFFFFF"/>
                </a:solidFill>
                <a:latin typeface="Maven Pro"/>
                <a:ea typeface="Maven Pro"/>
                <a:cs typeface="Maven Pro"/>
                <a:sym typeface="Maven Pro"/>
              </a:rPr>
              <a:t>Understanding Effects </a:t>
            </a:r>
            <a:br>
              <a:rPr lang="en-GB" sz="1700">
                <a:solidFill>
                  <a:srgbClr val="FFFFFF"/>
                </a:solidFill>
                <a:latin typeface="Maven Pro"/>
                <a:ea typeface="Maven Pro"/>
                <a:cs typeface="Maven Pro"/>
                <a:sym typeface="Maven Pro"/>
              </a:rPr>
            </a:br>
            <a:r>
              <a:rPr lang="en-GB" sz="1700">
                <a:solidFill>
                  <a:srgbClr val="FFFFFF"/>
                </a:solidFill>
                <a:latin typeface="Maven Pro"/>
                <a:ea typeface="Maven Pro"/>
                <a:cs typeface="Maven Pro"/>
                <a:sym typeface="Maven Pro"/>
              </a:rPr>
              <a:t>of Climate Change</a:t>
            </a:r>
            <a:endParaRPr sz="1700">
              <a:solidFill>
                <a:srgbClr val="FFFFFF"/>
              </a:solidFill>
              <a:latin typeface="Maven Pro"/>
              <a:ea typeface="Maven Pro"/>
              <a:cs typeface="Maven Pro"/>
              <a:sym typeface="Maven Pro"/>
            </a:endParaRPr>
          </a:p>
        </p:txBody>
      </p:sp>
      <p:sp>
        <p:nvSpPr>
          <p:cNvPr id="710" name="Google Shape;710;p47"/>
          <p:cNvSpPr txBox="1"/>
          <p:nvPr/>
        </p:nvSpPr>
        <p:spPr>
          <a:xfrm>
            <a:off x="3144063" y="3406125"/>
            <a:ext cx="27276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rgbClr val="FFFFFF"/>
                </a:solidFill>
                <a:latin typeface="Maven Pro"/>
                <a:ea typeface="Maven Pro"/>
                <a:cs typeface="Maven Pro"/>
                <a:sym typeface="Maven Pro"/>
              </a:rPr>
              <a:t>Risk Management</a:t>
            </a:r>
            <a:endParaRPr sz="1700">
              <a:solidFill>
                <a:srgbClr val="FFFFFF"/>
              </a:solidFill>
              <a:latin typeface="Maven Pro"/>
              <a:ea typeface="Maven Pro"/>
              <a:cs typeface="Maven Pro"/>
              <a:sym typeface="Maven Pro"/>
            </a:endParaRPr>
          </a:p>
        </p:txBody>
      </p:sp>
      <p:sp>
        <p:nvSpPr>
          <p:cNvPr id="711" name="Google Shape;711;p47"/>
          <p:cNvSpPr txBox="1"/>
          <p:nvPr/>
        </p:nvSpPr>
        <p:spPr>
          <a:xfrm>
            <a:off x="6111700" y="3406125"/>
            <a:ext cx="2727600" cy="6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rgbClr val="FFFFFF"/>
                </a:solidFill>
                <a:latin typeface="Maven Pro"/>
                <a:ea typeface="Maven Pro"/>
                <a:cs typeface="Maven Pro"/>
                <a:sym typeface="Maven Pro"/>
              </a:rPr>
              <a:t>Damage Projection</a:t>
            </a:r>
            <a:endParaRPr sz="1700">
              <a:solidFill>
                <a:srgbClr val="FFFFFF"/>
              </a:solidFill>
              <a:latin typeface="Maven Pro"/>
              <a:ea typeface="Maven Pro"/>
              <a:cs typeface="Maven Pro"/>
              <a:sym typeface="Maven Pro"/>
            </a:endParaRPr>
          </a:p>
        </p:txBody>
      </p:sp>
      <p:pic>
        <p:nvPicPr>
          <p:cNvPr id="712" name="Google Shape;712;p47"/>
          <p:cNvPicPr preferRelativeResize="0"/>
          <p:nvPr/>
        </p:nvPicPr>
        <p:blipFill>
          <a:blip r:embed="rId3">
            <a:alphaModFix/>
          </a:blip>
          <a:stretch>
            <a:fillRect/>
          </a:stretch>
        </p:blipFill>
        <p:spPr>
          <a:xfrm>
            <a:off x="876363" y="1393513"/>
            <a:ext cx="1889075" cy="1889075"/>
          </a:xfrm>
          <a:prstGeom prst="rect">
            <a:avLst/>
          </a:prstGeom>
          <a:noFill/>
          <a:ln>
            <a:noFill/>
          </a:ln>
        </p:spPr>
      </p:pic>
      <p:pic>
        <p:nvPicPr>
          <p:cNvPr id="713" name="Google Shape;713;p47"/>
          <p:cNvPicPr preferRelativeResize="0"/>
          <p:nvPr/>
        </p:nvPicPr>
        <p:blipFill>
          <a:blip r:embed="rId4">
            <a:alphaModFix/>
          </a:blip>
          <a:stretch>
            <a:fillRect/>
          </a:stretch>
        </p:blipFill>
        <p:spPr>
          <a:xfrm>
            <a:off x="3570950" y="1369863"/>
            <a:ext cx="1936401" cy="1936401"/>
          </a:xfrm>
          <a:prstGeom prst="rect">
            <a:avLst/>
          </a:prstGeom>
          <a:noFill/>
          <a:ln>
            <a:noFill/>
          </a:ln>
        </p:spPr>
      </p:pic>
      <p:pic>
        <p:nvPicPr>
          <p:cNvPr id="714" name="Google Shape;714;p47"/>
          <p:cNvPicPr preferRelativeResize="0"/>
          <p:nvPr/>
        </p:nvPicPr>
        <p:blipFill>
          <a:blip r:embed="rId5">
            <a:alphaModFix/>
          </a:blip>
          <a:stretch>
            <a:fillRect/>
          </a:stretch>
        </p:blipFill>
        <p:spPr>
          <a:xfrm>
            <a:off x="6676875" y="1539450"/>
            <a:ext cx="1597250" cy="1597250"/>
          </a:xfrm>
          <a:prstGeom prst="rect">
            <a:avLst/>
          </a:prstGeom>
          <a:noFill/>
          <a:ln>
            <a:noFill/>
          </a:ln>
        </p:spPr>
      </p:pic>
      <p:sp>
        <p:nvSpPr>
          <p:cNvPr id="715" name="Google Shape;71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04" name="Google Shape;2304;p101"/>
          <p:cNvSpPr txBox="1"/>
          <p:nvPr>
            <p:ph type="ctrTitle"/>
          </p:nvPr>
        </p:nvSpPr>
        <p:spPr>
          <a:xfrm>
            <a:off x="618825" y="411675"/>
            <a:ext cx="8276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Changes #3: Area of Japan Fixed on Map (Simulation)</a:t>
            </a:r>
            <a:endParaRPr/>
          </a:p>
        </p:txBody>
      </p:sp>
      <p:sp>
        <p:nvSpPr>
          <p:cNvPr id="2305" name="Google Shape;2305;p101"/>
          <p:cNvSpPr txBox="1"/>
          <p:nvPr/>
        </p:nvSpPr>
        <p:spPr>
          <a:xfrm>
            <a:off x="356475" y="1785875"/>
            <a:ext cx="1765500" cy="39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Before</a:t>
            </a:r>
            <a:endParaRPr>
              <a:solidFill>
                <a:srgbClr val="FFFFFF"/>
              </a:solidFill>
              <a:latin typeface="Maven Pro"/>
              <a:ea typeface="Maven Pro"/>
              <a:cs typeface="Maven Pro"/>
              <a:sym typeface="Maven Pro"/>
            </a:endParaRPr>
          </a:p>
        </p:txBody>
      </p:sp>
      <p:sp>
        <p:nvSpPr>
          <p:cNvPr id="2306" name="Google Shape;2306;p101"/>
          <p:cNvSpPr txBox="1"/>
          <p:nvPr/>
        </p:nvSpPr>
        <p:spPr>
          <a:xfrm>
            <a:off x="356475" y="3649300"/>
            <a:ext cx="1765500" cy="393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Maven Pro"/>
                <a:ea typeface="Maven Pro"/>
                <a:cs typeface="Maven Pro"/>
                <a:sym typeface="Maven Pro"/>
              </a:rPr>
              <a:t>After</a:t>
            </a:r>
            <a:endParaRPr>
              <a:solidFill>
                <a:srgbClr val="FFFFFF"/>
              </a:solidFill>
              <a:latin typeface="Maven Pro"/>
              <a:ea typeface="Maven Pro"/>
              <a:cs typeface="Maven Pro"/>
              <a:sym typeface="Maven Pro"/>
            </a:endParaRPr>
          </a:p>
        </p:txBody>
      </p:sp>
      <p:pic>
        <p:nvPicPr>
          <p:cNvPr id="2307" name="Google Shape;2307;p101"/>
          <p:cNvPicPr preferRelativeResize="0"/>
          <p:nvPr/>
        </p:nvPicPr>
        <p:blipFill rotWithShape="1">
          <a:blip r:embed="rId3">
            <a:alphaModFix/>
          </a:blip>
          <a:srcRect b="3846" l="0" r="0" t="0"/>
          <a:stretch/>
        </p:blipFill>
        <p:spPr>
          <a:xfrm>
            <a:off x="2495725" y="1057125"/>
            <a:ext cx="6237625" cy="1779899"/>
          </a:xfrm>
          <a:prstGeom prst="rect">
            <a:avLst/>
          </a:prstGeom>
          <a:noFill/>
          <a:ln>
            <a:noFill/>
          </a:ln>
        </p:spPr>
      </p:pic>
      <p:pic>
        <p:nvPicPr>
          <p:cNvPr id="2308" name="Google Shape;2308;p101"/>
          <p:cNvPicPr preferRelativeResize="0"/>
          <p:nvPr/>
        </p:nvPicPr>
        <p:blipFill>
          <a:blip r:embed="rId4">
            <a:alphaModFix/>
          </a:blip>
          <a:stretch>
            <a:fillRect/>
          </a:stretch>
        </p:blipFill>
        <p:spPr>
          <a:xfrm>
            <a:off x="2495725" y="3187175"/>
            <a:ext cx="6237626" cy="1779912"/>
          </a:xfrm>
          <a:prstGeom prst="rect">
            <a:avLst/>
          </a:prstGeom>
          <a:noFill/>
          <a:ln>
            <a:noFill/>
          </a:ln>
        </p:spPr>
      </p:pic>
      <p:sp>
        <p:nvSpPr>
          <p:cNvPr id="2309" name="Google Shape;2309;p101"/>
          <p:cNvSpPr/>
          <p:nvPr/>
        </p:nvSpPr>
        <p:spPr>
          <a:xfrm>
            <a:off x="4057075" y="3310175"/>
            <a:ext cx="2936700" cy="1439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02"/>
          <p:cNvSpPr txBox="1"/>
          <p:nvPr>
            <p:ph type="ctrTitle"/>
          </p:nvPr>
        </p:nvSpPr>
        <p:spPr>
          <a:xfrm>
            <a:off x="618825" y="411675"/>
            <a:ext cx="6460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UAT Results (2nd round)</a:t>
            </a:r>
            <a:endParaRPr/>
          </a:p>
        </p:txBody>
      </p:sp>
      <p:pic>
        <p:nvPicPr>
          <p:cNvPr id="2315" name="Google Shape;2315;p102"/>
          <p:cNvPicPr preferRelativeResize="0"/>
          <p:nvPr/>
        </p:nvPicPr>
        <p:blipFill>
          <a:blip r:embed="rId3">
            <a:alphaModFix/>
          </a:blip>
          <a:stretch>
            <a:fillRect/>
          </a:stretch>
        </p:blipFill>
        <p:spPr>
          <a:xfrm>
            <a:off x="441975" y="1995424"/>
            <a:ext cx="4239156" cy="2552325"/>
          </a:xfrm>
          <a:prstGeom prst="rect">
            <a:avLst/>
          </a:prstGeom>
          <a:noFill/>
          <a:ln>
            <a:noFill/>
          </a:ln>
        </p:spPr>
      </p:pic>
      <p:pic>
        <p:nvPicPr>
          <p:cNvPr id="2316" name="Google Shape;2316;p102"/>
          <p:cNvPicPr preferRelativeResize="0"/>
          <p:nvPr/>
        </p:nvPicPr>
        <p:blipFill>
          <a:blip r:embed="rId4">
            <a:alphaModFix/>
          </a:blip>
          <a:stretch>
            <a:fillRect/>
          </a:stretch>
        </p:blipFill>
        <p:spPr>
          <a:xfrm>
            <a:off x="5048475" y="2388552"/>
            <a:ext cx="1293900" cy="1293874"/>
          </a:xfrm>
          <a:prstGeom prst="rect">
            <a:avLst/>
          </a:prstGeom>
          <a:noFill/>
          <a:ln>
            <a:noFill/>
          </a:ln>
        </p:spPr>
      </p:pic>
      <p:pic>
        <p:nvPicPr>
          <p:cNvPr id="2317" name="Google Shape;2317;p102"/>
          <p:cNvPicPr preferRelativeResize="0"/>
          <p:nvPr/>
        </p:nvPicPr>
        <p:blipFill rotWithShape="1">
          <a:blip r:embed="rId5">
            <a:alphaModFix/>
          </a:blip>
          <a:srcRect b="0" l="22489" r="22577" t="0"/>
          <a:stretch/>
        </p:blipFill>
        <p:spPr>
          <a:xfrm>
            <a:off x="7121150" y="2388538"/>
            <a:ext cx="1293900" cy="1293900"/>
          </a:xfrm>
          <a:prstGeom prst="ellipse">
            <a:avLst/>
          </a:prstGeom>
          <a:noFill/>
          <a:ln>
            <a:noFill/>
          </a:ln>
        </p:spPr>
      </p:pic>
      <p:sp>
        <p:nvSpPr>
          <p:cNvPr id="2318" name="Google Shape;2318;p102"/>
          <p:cNvSpPr txBox="1"/>
          <p:nvPr/>
        </p:nvSpPr>
        <p:spPr>
          <a:xfrm>
            <a:off x="1018200" y="1287550"/>
            <a:ext cx="7107600" cy="4098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700">
                <a:latin typeface="Maven Pro"/>
                <a:ea typeface="Maven Pro"/>
                <a:cs typeface="Maven Pro"/>
                <a:sym typeface="Maven Pro"/>
              </a:rPr>
              <a:t>Average time taken to complete 8 tasks is ~6.5 minutes</a:t>
            </a:r>
            <a:endParaRPr b="1" sz="1700">
              <a:latin typeface="Maven Pro"/>
              <a:ea typeface="Maven Pro"/>
              <a:cs typeface="Maven Pro"/>
              <a:sym typeface="Maven Pro"/>
            </a:endParaRPr>
          </a:p>
        </p:txBody>
      </p:sp>
      <p:sp>
        <p:nvSpPr>
          <p:cNvPr id="2319" name="Google Shape;2319;p102"/>
          <p:cNvSpPr txBox="1"/>
          <p:nvPr/>
        </p:nvSpPr>
        <p:spPr>
          <a:xfrm>
            <a:off x="4762875" y="3854075"/>
            <a:ext cx="1865100" cy="409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Number of users: 15</a:t>
            </a:r>
            <a:endParaRPr>
              <a:latin typeface="Maven Pro"/>
              <a:ea typeface="Maven Pro"/>
              <a:cs typeface="Maven Pro"/>
              <a:sym typeface="Maven Pro"/>
            </a:endParaRPr>
          </a:p>
        </p:txBody>
      </p:sp>
      <p:sp>
        <p:nvSpPr>
          <p:cNvPr id="2320" name="Google Shape;2320;p102"/>
          <p:cNvSpPr txBox="1"/>
          <p:nvPr/>
        </p:nvSpPr>
        <p:spPr>
          <a:xfrm>
            <a:off x="6697250" y="3854075"/>
            <a:ext cx="2141700" cy="409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Completion rate: 15/15</a:t>
            </a:r>
            <a:endParaRPr>
              <a:latin typeface="Maven Pro"/>
              <a:ea typeface="Maven Pro"/>
              <a:cs typeface="Maven Pro"/>
              <a:sym typeface="Maven Pro"/>
            </a:endParaRPr>
          </a:p>
        </p:txBody>
      </p:sp>
      <p:sp>
        <p:nvSpPr>
          <p:cNvPr id="2321" name="Google Shape;23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103"/>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UAT Results (2nd round)</a:t>
            </a:r>
            <a:endParaRPr/>
          </a:p>
        </p:txBody>
      </p:sp>
      <p:sp>
        <p:nvSpPr>
          <p:cNvPr id="2327" name="Google Shape;2327;p103"/>
          <p:cNvSpPr txBox="1"/>
          <p:nvPr/>
        </p:nvSpPr>
        <p:spPr>
          <a:xfrm>
            <a:off x="467675" y="1390225"/>
            <a:ext cx="4480800" cy="291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FFFFFF"/>
                </a:solidFill>
                <a:latin typeface="Maven Pro"/>
                <a:ea typeface="Maven Pro"/>
                <a:cs typeface="Maven Pro"/>
                <a:sym typeface="Maven Pro"/>
              </a:rPr>
              <a:t>What was good about the app:</a:t>
            </a:r>
            <a:endParaRPr b="1" sz="16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b="1" sz="1600">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Easy to use and navigate around</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Intuitive and helpful </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Clear visualisations with labels and titles</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600">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AutoNum type="arabicPeriod"/>
            </a:pPr>
            <a:r>
              <a:rPr lang="en-GB">
                <a:solidFill>
                  <a:srgbClr val="FFFFFF"/>
                </a:solidFill>
                <a:latin typeface="Maven Pro"/>
                <a:ea typeface="Maven Pro"/>
                <a:cs typeface="Maven Pro"/>
                <a:sym typeface="Maven Pro"/>
              </a:rPr>
              <a:t>Cool projection </a:t>
            </a:r>
            <a:endParaRPr>
              <a:solidFill>
                <a:srgbClr val="FFFFFF"/>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a:solidFill>
                <a:srgbClr val="FFFFFF"/>
              </a:solidFill>
              <a:latin typeface="Maven Pro"/>
              <a:ea typeface="Maven Pro"/>
              <a:cs typeface="Maven Pro"/>
              <a:sym typeface="Maven Pro"/>
            </a:endParaRPr>
          </a:p>
        </p:txBody>
      </p:sp>
      <p:pic>
        <p:nvPicPr>
          <p:cNvPr id="2328" name="Google Shape;2328;p103"/>
          <p:cNvPicPr preferRelativeResize="0"/>
          <p:nvPr/>
        </p:nvPicPr>
        <p:blipFill>
          <a:blip r:embed="rId3">
            <a:alphaModFix/>
          </a:blip>
          <a:stretch>
            <a:fillRect/>
          </a:stretch>
        </p:blipFill>
        <p:spPr>
          <a:xfrm>
            <a:off x="5726625" y="1390225"/>
            <a:ext cx="2754150" cy="2065699"/>
          </a:xfrm>
          <a:prstGeom prst="rect">
            <a:avLst/>
          </a:prstGeom>
          <a:noFill/>
          <a:ln>
            <a:noFill/>
          </a:ln>
        </p:spPr>
      </p:pic>
      <p:sp>
        <p:nvSpPr>
          <p:cNvPr id="2329" name="Google Shape;2329;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330" name="Google Shape;2330;p103"/>
          <p:cNvPicPr preferRelativeResize="0"/>
          <p:nvPr/>
        </p:nvPicPr>
        <p:blipFill>
          <a:blip r:embed="rId4">
            <a:alphaModFix/>
          </a:blip>
          <a:stretch>
            <a:fillRect/>
          </a:stretch>
        </p:blipFill>
        <p:spPr>
          <a:xfrm>
            <a:off x="5125100" y="3460601"/>
            <a:ext cx="3804801" cy="393600"/>
          </a:xfrm>
          <a:prstGeom prst="rect">
            <a:avLst/>
          </a:prstGeom>
          <a:noFill/>
          <a:ln cap="flat" cmpd="sng" w="28575">
            <a:solidFill>
              <a:schemeClr val="accent5"/>
            </a:solidFill>
            <a:prstDash val="solid"/>
            <a:round/>
            <a:headEnd len="sm" w="sm" type="none"/>
            <a:tailEnd len="sm" w="sm" type="none"/>
          </a:ln>
        </p:spPr>
      </p:pic>
      <p:pic>
        <p:nvPicPr>
          <p:cNvPr id="2331" name="Google Shape;2331;p103"/>
          <p:cNvPicPr preferRelativeResize="0"/>
          <p:nvPr/>
        </p:nvPicPr>
        <p:blipFill>
          <a:blip r:embed="rId5">
            <a:alphaModFix/>
          </a:blip>
          <a:stretch>
            <a:fillRect/>
          </a:stretch>
        </p:blipFill>
        <p:spPr>
          <a:xfrm>
            <a:off x="5056275" y="3955625"/>
            <a:ext cx="4094849" cy="307025"/>
          </a:xfrm>
          <a:prstGeom prst="rect">
            <a:avLst/>
          </a:prstGeom>
          <a:noFill/>
          <a:ln cap="flat" cmpd="sng" w="28575">
            <a:solidFill>
              <a:schemeClr val="accent5"/>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337" name="Google Shape;2337;p104"/>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DEMO</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105"/>
          <p:cNvSpPr txBox="1"/>
          <p:nvPr>
            <p:ph type="ctrTitle"/>
          </p:nvPr>
        </p:nvSpPr>
        <p:spPr>
          <a:xfrm>
            <a:off x="413800" y="1992475"/>
            <a:ext cx="6923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Project Management</a:t>
            </a:r>
            <a:endParaRPr/>
          </a:p>
        </p:txBody>
      </p:sp>
      <p:sp>
        <p:nvSpPr>
          <p:cNvPr id="2343" name="Google Shape;2343;p105"/>
          <p:cNvSpPr/>
          <p:nvPr/>
        </p:nvSpPr>
        <p:spPr>
          <a:xfrm>
            <a:off x="6544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05"/>
          <p:cNvSpPr txBox="1"/>
          <p:nvPr>
            <p:ph idx="2" type="title"/>
          </p:nvPr>
        </p:nvSpPr>
        <p:spPr>
          <a:xfrm>
            <a:off x="6596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05</a:t>
            </a:r>
            <a:endParaRPr>
              <a:solidFill>
                <a:schemeClr val="dk2"/>
              </a:solidFill>
            </a:endParaRPr>
          </a:p>
        </p:txBody>
      </p:sp>
      <p:sp>
        <p:nvSpPr>
          <p:cNvPr id="2345" name="Google Shape;2345;p10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05"/>
          <p:cNvSpPr/>
          <p:nvPr/>
        </p:nvSpPr>
        <p:spPr>
          <a:xfrm>
            <a:off x="1369950" y="3869000"/>
            <a:ext cx="571749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7" name="Google Shape;2347;p105"/>
          <p:cNvCxnSpPr>
            <a:stCxn id="2343" idx="2"/>
          </p:cNvCxnSpPr>
          <p:nvPr/>
        </p:nvCxnSpPr>
        <p:spPr>
          <a:xfrm>
            <a:off x="7087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2348" name="Google Shape;2348;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grpSp>
        <p:nvGrpSpPr>
          <p:cNvPr id="2353" name="Google Shape;2353;p106"/>
          <p:cNvGrpSpPr/>
          <p:nvPr/>
        </p:nvGrpSpPr>
        <p:grpSpPr>
          <a:xfrm>
            <a:off x="48674" y="1289726"/>
            <a:ext cx="8719226" cy="3868450"/>
            <a:chOff x="-317858" y="209657"/>
            <a:chExt cx="10284532" cy="4499244"/>
          </a:xfrm>
        </p:grpSpPr>
        <p:grpSp>
          <p:nvGrpSpPr>
            <p:cNvPr id="2354" name="Google Shape;2354;p106"/>
            <p:cNvGrpSpPr/>
            <p:nvPr/>
          </p:nvGrpSpPr>
          <p:grpSpPr>
            <a:xfrm>
              <a:off x="-317858" y="209657"/>
              <a:ext cx="7086394" cy="4499244"/>
              <a:chOff x="236323" y="-970954"/>
              <a:chExt cx="8963311" cy="7446613"/>
            </a:xfrm>
          </p:grpSpPr>
          <p:grpSp>
            <p:nvGrpSpPr>
              <p:cNvPr id="2355" name="Google Shape;2355;p106"/>
              <p:cNvGrpSpPr/>
              <p:nvPr/>
            </p:nvGrpSpPr>
            <p:grpSpPr>
              <a:xfrm>
                <a:off x="875804" y="2806947"/>
                <a:ext cx="7410995" cy="158509"/>
                <a:chOff x="4621548" y="7220762"/>
                <a:chExt cx="15050761" cy="321911"/>
              </a:xfrm>
            </p:grpSpPr>
            <p:sp>
              <p:nvSpPr>
                <p:cNvPr id="2356" name="Google Shape;2356;p106"/>
                <p:cNvSpPr/>
                <p:nvPr/>
              </p:nvSpPr>
              <p:spPr>
                <a:xfrm flipH="1" rot="-5400000">
                  <a:off x="5696598" y="6145717"/>
                  <a:ext cx="321900" cy="2472000"/>
                </a:xfrm>
                <a:prstGeom prst="rect">
                  <a:avLst/>
                </a:prstGeom>
                <a:solidFill>
                  <a:srgbClr val="4F81B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57" name="Google Shape;2357;p106"/>
                <p:cNvSpPr/>
                <p:nvPr/>
              </p:nvSpPr>
              <p:spPr>
                <a:xfrm>
                  <a:off x="9653094" y="7220772"/>
                  <a:ext cx="2472000" cy="321900"/>
                </a:xfrm>
                <a:prstGeom prst="rect">
                  <a:avLst/>
                </a:prstGeom>
                <a:solidFill>
                  <a:srgbClr val="9BBB59"/>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58" name="Google Shape;2358;p106"/>
                <p:cNvSpPr/>
                <p:nvPr/>
              </p:nvSpPr>
              <p:spPr>
                <a:xfrm>
                  <a:off x="14684641" y="7220769"/>
                  <a:ext cx="2472000" cy="321900"/>
                </a:xfrm>
                <a:prstGeom prst="rect">
                  <a:avLst/>
                </a:prstGeom>
                <a:solidFill>
                  <a:srgbClr val="4BACC6"/>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59" name="Google Shape;2359;p106"/>
                <p:cNvSpPr/>
                <p:nvPr/>
              </p:nvSpPr>
              <p:spPr>
                <a:xfrm rot="5400000">
                  <a:off x="18275359" y="6145712"/>
                  <a:ext cx="321900" cy="2472000"/>
                </a:xfrm>
                <a:prstGeom prst="rect">
                  <a:avLst/>
                </a:prstGeom>
                <a:solidFill>
                  <a:srgbClr val="F79646"/>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60" name="Google Shape;2360;p106"/>
                <p:cNvSpPr/>
                <p:nvPr/>
              </p:nvSpPr>
              <p:spPr>
                <a:xfrm>
                  <a:off x="12168868" y="7220769"/>
                  <a:ext cx="2472000" cy="321900"/>
                </a:xfrm>
                <a:prstGeom prst="rect">
                  <a:avLst/>
                </a:prstGeom>
                <a:solidFill>
                  <a:srgbClr val="8064A2"/>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61" name="Google Shape;2361;p106"/>
                <p:cNvSpPr/>
                <p:nvPr/>
              </p:nvSpPr>
              <p:spPr>
                <a:xfrm>
                  <a:off x="7137321" y="7220773"/>
                  <a:ext cx="2472000" cy="321900"/>
                </a:xfrm>
                <a:prstGeom prst="rect">
                  <a:avLst/>
                </a:prstGeom>
                <a:solidFill>
                  <a:srgbClr val="C0504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grpSp>
          <p:cxnSp>
            <p:nvCxnSpPr>
              <p:cNvPr id="2362" name="Google Shape;2362;p106"/>
              <p:cNvCxnSpPr/>
              <p:nvPr/>
            </p:nvCxnSpPr>
            <p:spPr>
              <a:xfrm rot="10800000">
                <a:off x="937449" y="2462446"/>
                <a:ext cx="0" cy="322200"/>
              </a:xfrm>
              <a:prstGeom prst="straightConnector1">
                <a:avLst/>
              </a:prstGeom>
              <a:noFill/>
              <a:ln cap="flat" cmpd="sng" w="9525">
                <a:solidFill>
                  <a:srgbClr val="BFBFBF"/>
                </a:solidFill>
                <a:prstDash val="solid"/>
                <a:miter lim="800000"/>
                <a:headEnd len="sm" w="sm" type="none"/>
                <a:tailEnd len="sm" w="sm" type="none"/>
              </a:ln>
            </p:spPr>
          </p:cxnSp>
          <p:grpSp>
            <p:nvGrpSpPr>
              <p:cNvPr id="2363" name="Google Shape;2363;p106"/>
              <p:cNvGrpSpPr/>
              <p:nvPr/>
            </p:nvGrpSpPr>
            <p:grpSpPr>
              <a:xfrm>
                <a:off x="695299" y="1798330"/>
                <a:ext cx="501000" cy="510000"/>
                <a:chOff x="686910" y="1773163"/>
                <a:chExt cx="501000" cy="510000"/>
              </a:xfrm>
            </p:grpSpPr>
            <p:sp>
              <p:nvSpPr>
                <p:cNvPr id="2364" name="Google Shape;2364;p106"/>
                <p:cNvSpPr/>
                <p:nvPr/>
              </p:nvSpPr>
              <p:spPr>
                <a:xfrm>
                  <a:off x="686910" y="1773163"/>
                  <a:ext cx="501000" cy="5100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65" name="Google Shape;2365;p106"/>
                <p:cNvSpPr/>
                <p:nvPr/>
              </p:nvSpPr>
              <p:spPr>
                <a:xfrm>
                  <a:off x="843539" y="1902418"/>
                  <a:ext cx="215676" cy="26357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grpSp>
          <p:sp>
            <p:nvSpPr>
              <p:cNvPr id="2366" name="Google Shape;2366;p106"/>
              <p:cNvSpPr txBox="1"/>
              <p:nvPr/>
            </p:nvSpPr>
            <p:spPr>
              <a:xfrm>
                <a:off x="5304202" y="3627054"/>
                <a:ext cx="2752800" cy="23811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Integration of frontend &amp; backend</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 Cyclone paths based on Historical records</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Visualisation coded in python</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Damage function into damage table</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Update Use Cases</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i="0" lang="en-GB" sz="900" u="none" cap="none" strike="noStrike">
                    <a:solidFill>
                      <a:srgbClr val="FFFFFF"/>
                    </a:solidFill>
                    <a:latin typeface="Maven Pro"/>
                    <a:ea typeface="Maven Pro"/>
                    <a:cs typeface="Maven Pro"/>
                    <a:sym typeface="Maven Pro"/>
                  </a:rPr>
                  <a:t>Midterm presentation slides</a:t>
                </a:r>
                <a:endParaRPr i="0" sz="1400" u="none" cap="none" strike="noStrike">
                  <a:solidFill>
                    <a:srgbClr val="FFFFFF"/>
                  </a:solidFill>
                  <a:latin typeface="Maven Pro"/>
                  <a:ea typeface="Maven Pro"/>
                  <a:cs typeface="Maven Pro"/>
                  <a:sym typeface="Maven Pro"/>
                </a:endParaRPr>
              </a:p>
            </p:txBody>
          </p:sp>
          <p:sp>
            <p:nvSpPr>
              <p:cNvPr id="2367" name="Google Shape;2367;p106"/>
              <p:cNvSpPr txBox="1"/>
              <p:nvPr/>
            </p:nvSpPr>
            <p:spPr>
              <a:xfrm>
                <a:off x="236323" y="3651459"/>
                <a:ext cx="2581500" cy="28242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Internal meeting to kick start the project</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Finalised Project Timeline</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Meeting with client to kick start project</a:t>
                </a:r>
                <a:endParaRPr>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Research on natural disasters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Learn R Shiny Education</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Clr>
                    <a:srgbClr val="1F497D"/>
                  </a:buClr>
                  <a:buSzPts val="900"/>
                  <a:buFont typeface="Arial"/>
                  <a:buNone/>
                </a:pPr>
                <a:r>
                  <a:t/>
                </a:r>
                <a:endParaRPr i="0" sz="900" u="none" cap="none" strike="noStrike">
                  <a:solidFill>
                    <a:srgbClr val="FFFFFF"/>
                  </a:solidFill>
                  <a:latin typeface="Maven Pro"/>
                  <a:ea typeface="Maven Pro"/>
                  <a:cs typeface="Maven Pro"/>
                  <a:sym typeface="Maven Pro"/>
                </a:endParaRPr>
              </a:p>
            </p:txBody>
          </p:sp>
          <p:sp>
            <p:nvSpPr>
              <p:cNvPr id="2368" name="Google Shape;2368;p106"/>
              <p:cNvSpPr txBox="1"/>
              <p:nvPr/>
            </p:nvSpPr>
            <p:spPr>
              <a:xfrm>
                <a:off x="6453134" y="277249"/>
                <a:ext cx="2746500" cy="26559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Finalise presentation slides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Midterm Rehearsals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i="0" lang="en-GB" sz="900" u="none" cap="none" strike="noStrike">
                    <a:solidFill>
                      <a:srgbClr val="FFFFFF"/>
                    </a:solidFill>
                    <a:latin typeface="Maven Pro"/>
                    <a:ea typeface="Maven Pro"/>
                    <a:cs typeface="Maven Pro"/>
                    <a:sym typeface="Maven Pro"/>
                  </a:rPr>
                  <a:t>Data visualization up</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i="0" lang="en-GB" sz="900" u="none" cap="none" strike="noStrike">
                    <a:solidFill>
                      <a:srgbClr val="FFFFFF"/>
                    </a:solidFill>
                    <a:latin typeface="Maven Pro"/>
                    <a:ea typeface="Maven Pro"/>
                    <a:cs typeface="Maven Pro"/>
                    <a:sym typeface="Maven Pro"/>
                  </a:rPr>
                  <a:t>Preparation for live demo</a:t>
                </a:r>
                <a:endParaRPr i="0" sz="1400" u="none" cap="none" strike="noStrike">
                  <a:solidFill>
                    <a:srgbClr val="FFFFFF"/>
                  </a:solidFill>
                  <a:latin typeface="Maven Pro"/>
                  <a:ea typeface="Maven Pro"/>
                  <a:cs typeface="Maven Pro"/>
                  <a:sym typeface="Maven Pro"/>
                </a:endParaRPr>
              </a:p>
              <a:p>
                <a:pPr indent="-184150" lvl="0" marL="228600" marR="0" rtl="0" algn="ctr">
                  <a:lnSpc>
                    <a:spcPct val="216428"/>
                  </a:lnSpc>
                  <a:spcBef>
                    <a:spcPts val="140"/>
                  </a:spcBef>
                  <a:spcAft>
                    <a:spcPts val="0"/>
                  </a:spcAft>
                  <a:buClr>
                    <a:srgbClr val="1F497D"/>
                  </a:buClr>
                  <a:buSzPts val="700"/>
                  <a:buFont typeface="Arial"/>
                  <a:buNone/>
                </a:pPr>
                <a:r>
                  <a:t/>
                </a:r>
                <a:endParaRPr i="0" sz="700" u="none" cap="none" strike="noStrike">
                  <a:solidFill>
                    <a:srgbClr val="FFFFFF"/>
                  </a:solidFill>
                  <a:latin typeface="Maven Pro"/>
                  <a:ea typeface="Maven Pro"/>
                  <a:cs typeface="Maven Pro"/>
                  <a:sym typeface="Maven Pro"/>
                </a:endParaRPr>
              </a:p>
            </p:txBody>
          </p:sp>
          <p:sp>
            <p:nvSpPr>
              <p:cNvPr id="2369" name="Google Shape;2369;p106"/>
              <p:cNvSpPr txBox="1"/>
              <p:nvPr/>
            </p:nvSpPr>
            <p:spPr>
              <a:xfrm>
                <a:off x="6602787" y="-158479"/>
                <a:ext cx="2167500" cy="53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F79646"/>
                    </a:solidFill>
                    <a:latin typeface="Maven Pro"/>
                    <a:ea typeface="Maven Pro"/>
                    <a:cs typeface="Maven Pro"/>
                    <a:sym typeface="Maven Pro"/>
                  </a:rPr>
                  <a:t>Week 9</a:t>
                </a:r>
                <a:endParaRPr i="0" sz="1400" u="none" cap="none" strike="noStrike">
                  <a:solidFill>
                    <a:srgbClr val="000000"/>
                  </a:solidFill>
                  <a:latin typeface="Maven Pro"/>
                  <a:ea typeface="Maven Pro"/>
                  <a:cs typeface="Maven Pro"/>
                  <a:sym typeface="Maven Pro"/>
                </a:endParaRPr>
              </a:p>
            </p:txBody>
          </p:sp>
          <p:sp>
            <p:nvSpPr>
              <p:cNvPr id="2370" name="Google Shape;2370;p106"/>
              <p:cNvSpPr txBox="1"/>
              <p:nvPr/>
            </p:nvSpPr>
            <p:spPr>
              <a:xfrm>
                <a:off x="1234995" y="-386732"/>
                <a:ext cx="2491800" cy="30909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Understand  client’s requirements</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Confirm the final deliverables</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Explore cyclone projects and research</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Explore APAC map visualisation</a:t>
                </a:r>
                <a:endParaRPr i="0" sz="1400" u="none" cap="none" strike="noStrike">
                  <a:solidFill>
                    <a:srgbClr val="FFFFFF"/>
                  </a:solidFill>
                  <a:latin typeface="Maven Pro"/>
                  <a:ea typeface="Maven Pro"/>
                  <a:cs typeface="Maven Pro"/>
                  <a:sym typeface="Maven Pro"/>
                </a:endParaRPr>
              </a:p>
            </p:txBody>
          </p:sp>
          <p:sp>
            <p:nvSpPr>
              <p:cNvPr id="2371" name="Google Shape;2371;p106"/>
              <p:cNvSpPr txBox="1"/>
              <p:nvPr/>
            </p:nvSpPr>
            <p:spPr>
              <a:xfrm>
                <a:off x="1397471" y="-903772"/>
                <a:ext cx="2169600" cy="53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C0504D"/>
                    </a:solidFill>
                    <a:latin typeface="Maven Pro"/>
                    <a:ea typeface="Maven Pro"/>
                    <a:cs typeface="Maven Pro"/>
                    <a:sym typeface="Maven Pro"/>
                  </a:rPr>
                  <a:t>Week 1 &amp; 2</a:t>
                </a:r>
                <a:endParaRPr i="0" sz="1400" u="none" cap="none" strike="noStrike">
                  <a:solidFill>
                    <a:srgbClr val="000000"/>
                  </a:solidFill>
                  <a:latin typeface="Maven Pro"/>
                  <a:ea typeface="Maven Pro"/>
                  <a:cs typeface="Maven Pro"/>
                  <a:sym typeface="Maven Pro"/>
                </a:endParaRPr>
              </a:p>
            </p:txBody>
          </p:sp>
          <p:sp>
            <p:nvSpPr>
              <p:cNvPr id="2372" name="Google Shape;2372;p106"/>
              <p:cNvSpPr txBox="1"/>
              <p:nvPr/>
            </p:nvSpPr>
            <p:spPr>
              <a:xfrm>
                <a:off x="3696718" y="-551121"/>
                <a:ext cx="2626800" cy="33078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 Vulnerability equation</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 Risk formula</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Set up Climada Library</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 Impact function </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Setup postgresql database</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 Damage function</a:t>
                </a:r>
                <a:endParaRPr i="0" sz="14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Envisioned paper prototype </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Development of basic UI dashboard </a:t>
                </a:r>
                <a:endParaRPr sz="900">
                  <a:solidFill>
                    <a:srgbClr val="FFFFFF"/>
                  </a:solidFill>
                  <a:latin typeface="Maven Pro"/>
                  <a:ea typeface="Maven Pro"/>
                  <a:cs typeface="Maven Pro"/>
                  <a:sym typeface="Maven Pro"/>
                </a:endParaRPr>
              </a:p>
            </p:txBody>
          </p:sp>
          <p:sp>
            <p:nvSpPr>
              <p:cNvPr id="2373" name="Google Shape;2373;p106"/>
              <p:cNvSpPr txBox="1"/>
              <p:nvPr/>
            </p:nvSpPr>
            <p:spPr>
              <a:xfrm>
                <a:off x="3908664" y="-970954"/>
                <a:ext cx="2202900" cy="533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8064A2"/>
                    </a:solidFill>
                    <a:latin typeface="Maven Pro"/>
                    <a:ea typeface="Maven Pro"/>
                    <a:cs typeface="Maven Pro"/>
                    <a:sym typeface="Maven Pro"/>
                  </a:rPr>
                  <a:t>Week 5 &amp; 6</a:t>
                </a:r>
                <a:endParaRPr i="0" sz="1400" u="none" cap="none" strike="noStrike">
                  <a:solidFill>
                    <a:srgbClr val="000000"/>
                  </a:solidFill>
                  <a:latin typeface="Maven Pro"/>
                  <a:ea typeface="Maven Pro"/>
                  <a:cs typeface="Maven Pro"/>
                  <a:sym typeface="Maven Pro"/>
                </a:endParaRPr>
              </a:p>
            </p:txBody>
          </p:sp>
        </p:grpSp>
        <p:sp>
          <p:nvSpPr>
            <p:cNvPr id="2374" name="Google Shape;2374;p106"/>
            <p:cNvSpPr/>
            <p:nvPr/>
          </p:nvSpPr>
          <p:spPr>
            <a:xfrm flipH="1" rot="-5400000">
              <a:off x="6497718" y="2059179"/>
              <a:ext cx="95700" cy="962400"/>
            </a:xfrm>
            <a:prstGeom prst="rect">
              <a:avLst/>
            </a:prstGeom>
            <a:solidFill>
              <a:srgbClr val="4F81B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75" name="Google Shape;2375;p106"/>
            <p:cNvSpPr/>
            <p:nvPr/>
          </p:nvSpPr>
          <p:spPr>
            <a:xfrm>
              <a:off x="8023217" y="2492530"/>
              <a:ext cx="962400" cy="95700"/>
            </a:xfrm>
            <a:prstGeom prst="rect">
              <a:avLst/>
            </a:prstGeom>
            <a:solidFill>
              <a:srgbClr val="9BBB59"/>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76" name="Google Shape;2376;p106"/>
            <p:cNvSpPr txBox="1"/>
            <p:nvPr/>
          </p:nvSpPr>
          <p:spPr>
            <a:xfrm>
              <a:off x="5904475" y="2998674"/>
              <a:ext cx="1892100" cy="13794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Review feedbacks from presentation</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Update requirements accordingly</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Re-plan schedule for remaining weeks </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Improve on UI designs </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Prepare for UAT</a:t>
              </a:r>
              <a:endParaRPr sz="900">
                <a:solidFill>
                  <a:srgbClr val="FFFFFF"/>
                </a:solidFill>
                <a:latin typeface="Maven Pro"/>
                <a:ea typeface="Maven Pro"/>
                <a:cs typeface="Maven Pro"/>
                <a:sym typeface="Maven Pro"/>
              </a:endParaRPr>
            </a:p>
            <a:p>
              <a:pPr indent="-184150" lvl="0" marL="228600" marR="0" rtl="0" algn="l">
                <a:lnSpc>
                  <a:spcPct val="216428"/>
                </a:lnSpc>
                <a:spcBef>
                  <a:spcPts val="140"/>
                </a:spcBef>
                <a:spcAft>
                  <a:spcPts val="0"/>
                </a:spcAft>
                <a:buClr>
                  <a:srgbClr val="1F497D"/>
                </a:buClr>
                <a:buSzPts val="700"/>
                <a:buFont typeface="Arial"/>
                <a:buNone/>
              </a:pPr>
              <a:r>
                <a:t/>
              </a:r>
              <a:endParaRPr i="0" sz="900" u="none" cap="none" strike="noStrike">
                <a:solidFill>
                  <a:srgbClr val="FFFFFF"/>
                </a:solidFill>
                <a:latin typeface="Maven Pro"/>
                <a:ea typeface="Maven Pro"/>
                <a:cs typeface="Maven Pro"/>
                <a:sym typeface="Maven Pro"/>
              </a:endParaRPr>
            </a:p>
          </p:txBody>
        </p:sp>
        <p:sp>
          <p:nvSpPr>
            <p:cNvPr id="2377" name="Google Shape;2377;p106"/>
            <p:cNvSpPr txBox="1"/>
            <p:nvPr/>
          </p:nvSpPr>
          <p:spPr>
            <a:xfrm>
              <a:off x="7925774" y="3008098"/>
              <a:ext cx="2040900" cy="1546200"/>
            </a:xfrm>
            <a:prstGeom prst="rect">
              <a:avLst/>
            </a:prstGeom>
            <a:noFill/>
            <a:ln>
              <a:noFill/>
            </a:ln>
          </p:spPr>
          <p:txBody>
            <a:bodyPr anchorCtr="0" anchor="t" bIns="40775" lIns="81550" spcFirstLastPara="1" rIns="81550" wrap="square" tIns="40775">
              <a:noAutofit/>
            </a:bodyPr>
            <a:lstStyle/>
            <a:p>
              <a:pPr indent="0" lvl="0" marL="0" marR="0" rtl="0" algn="l">
                <a:lnSpc>
                  <a:spcPct val="100000"/>
                </a:lnSpc>
                <a:spcBef>
                  <a:spcPts val="0"/>
                </a:spcBef>
                <a:spcAft>
                  <a:spcPts val="0"/>
                </a:spcAft>
                <a:buClr>
                  <a:srgbClr val="3F3F3F"/>
                </a:buClr>
                <a:buSzPts val="900"/>
                <a:buFont typeface="Arial"/>
                <a:buNone/>
              </a:pPr>
              <a:r>
                <a:rPr i="0" lang="en-GB" sz="900" u="none" cap="none" strike="noStrike">
                  <a:solidFill>
                    <a:srgbClr val="FFFFFF"/>
                  </a:solidFill>
                  <a:latin typeface="Maven Pro"/>
                  <a:ea typeface="Maven Pro"/>
                  <a:cs typeface="Maven Pro"/>
                  <a:sym typeface="Maven Pro"/>
                </a:rPr>
                <a:t>1. </a:t>
              </a:r>
              <a:r>
                <a:rPr lang="en-GB" sz="900">
                  <a:solidFill>
                    <a:srgbClr val="FFFFFF"/>
                  </a:solidFill>
                  <a:latin typeface="Maven Pro"/>
                  <a:ea typeface="Maven Pro"/>
                  <a:cs typeface="Maven Pro"/>
                  <a:sym typeface="Maven Pro"/>
                </a:rPr>
                <a:t>Final UAT</a:t>
              </a:r>
              <a:endParaRPr i="0" sz="900" u="none" cap="none" strike="noStrike">
                <a:solidFill>
                  <a:srgbClr val="FFFFFF"/>
                </a:solidFill>
                <a:latin typeface="Maven Pro"/>
                <a:ea typeface="Maven Pro"/>
                <a:cs typeface="Maven Pro"/>
                <a:sym typeface="Maven Pro"/>
              </a:endParaRPr>
            </a:p>
            <a:p>
              <a:pPr indent="0" lvl="0" marL="0" marR="0" rtl="0" algn="l">
                <a:lnSpc>
                  <a:spcPct val="100000"/>
                </a:lnSpc>
                <a:spcBef>
                  <a:spcPts val="0"/>
                </a:spcBef>
                <a:spcAft>
                  <a:spcPts val="0"/>
                </a:spcAft>
                <a:buClr>
                  <a:srgbClr val="3F3F3F"/>
                </a:buClr>
                <a:buSzPts val="900"/>
                <a:buFont typeface="Arial"/>
                <a:buNone/>
              </a:pPr>
              <a:r>
                <a:rPr lang="en-GB" sz="900">
                  <a:solidFill>
                    <a:srgbClr val="FFFFFF"/>
                  </a:solidFill>
                  <a:latin typeface="Maven Pro"/>
                  <a:ea typeface="Maven Pro"/>
                  <a:cs typeface="Maven Pro"/>
                  <a:sym typeface="Maven Pro"/>
                </a:rPr>
                <a:t>2. Improvement based on UAT2</a:t>
              </a:r>
              <a:endParaRPr i="0" sz="900" u="none" cap="none" strike="noStrike">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Clr>
                  <a:srgbClr val="3F3F3F"/>
                </a:buClr>
                <a:buSzPts val="900"/>
                <a:buFont typeface="Arial"/>
                <a:buNone/>
              </a:pPr>
              <a:r>
                <a:rPr lang="en-GB" sz="900">
                  <a:solidFill>
                    <a:srgbClr val="FFFFFF"/>
                  </a:solidFill>
                  <a:latin typeface="Maven Pro"/>
                  <a:ea typeface="Maven Pro"/>
                  <a:cs typeface="Maven Pro"/>
                  <a:sym typeface="Maven Pro"/>
                </a:rPr>
                <a:t>3</a:t>
              </a:r>
              <a:r>
                <a:rPr i="0" lang="en-GB" sz="900" u="none" cap="none" strike="noStrike">
                  <a:solidFill>
                    <a:srgbClr val="FFFFFF"/>
                  </a:solidFill>
                  <a:latin typeface="Maven Pro"/>
                  <a:ea typeface="Maven Pro"/>
                  <a:cs typeface="Maven Pro"/>
                  <a:sym typeface="Maven Pro"/>
                </a:rPr>
                <a:t>. </a:t>
              </a:r>
              <a:r>
                <a:rPr lang="en-GB" sz="900">
                  <a:solidFill>
                    <a:srgbClr val="FFFFFF"/>
                  </a:solidFill>
                  <a:latin typeface="Maven Pro"/>
                  <a:ea typeface="Maven Pro"/>
                  <a:cs typeface="Maven Pro"/>
                  <a:sym typeface="Maven Pro"/>
                </a:rPr>
                <a:t>Improve accuracy of the model</a:t>
              </a:r>
              <a:endParaRPr i="0" sz="900" u="none" cap="none" strike="noStrike">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Clr>
                  <a:srgbClr val="3F3F3F"/>
                </a:buClr>
                <a:buSzPts val="900"/>
                <a:buFont typeface="Arial"/>
                <a:buNone/>
              </a:pPr>
              <a:r>
                <a:rPr lang="en-GB" sz="900">
                  <a:solidFill>
                    <a:srgbClr val="FFFFFF"/>
                  </a:solidFill>
                  <a:latin typeface="Maven Pro"/>
                  <a:ea typeface="Maven Pro"/>
                  <a:cs typeface="Maven Pro"/>
                  <a:sym typeface="Maven Pro"/>
                </a:rPr>
                <a:t>4</a:t>
              </a:r>
              <a:r>
                <a:rPr i="0" lang="en-GB" sz="900" u="none" cap="none" strike="noStrike">
                  <a:solidFill>
                    <a:srgbClr val="FFFFFF"/>
                  </a:solidFill>
                  <a:latin typeface="Maven Pro"/>
                  <a:ea typeface="Maven Pro"/>
                  <a:cs typeface="Maven Pro"/>
                  <a:sym typeface="Maven Pro"/>
                </a:rPr>
                <a:t>. </a:t>
              </a:r>
              <a:r>
                <a:rPr lang="en-GB" sz="900">
                  <a:solidFill>
                    <a:srgbClr val="FFFFFF"/>
                  </a:solidFill>
                  <a:latin typeface="Maven Pro"/>
                  <a:ea typeface="Maven Pro"/>
                  <a:cs typeface="Maven Pro"/>
                  <a:sym typeface="Maven Pro"/>
                </a:rPr>
                <a:t>Improve on UI design</a:t>
              </a:r>
              <a:endParaRPr sz="900">
                <a:solidFill>
                  <a:srgbClr val="FFFFFF"/>
                </a:solidFill>
                <a:latin typeface="Maven Pro"/>
                <a:ea typeface="Maven Pro"/>
                <a:cs typeface="Maven Pro"/>
                <a:sym typeface="Maven Pro"/>
              </a:endParaRPr>
            </a:p>
            <a:p>
              <a:pPr indent="0" lvl="0" marL="0" rtl="0" algn="l">
                <a:spcBef>
                  <a:spcPts val="0"/>
                </a:spcBef>
                <a:spcAft>
                  <a:spcPts val="0"/>
                </a:spcAft>
                <a:buClr>
                  <a:srgbClr val="3F3F3F"/>
                </a:buClr>
                <a:buSzPts val="900"/>
                <a:buFont typeface="Arial"/>
                <a:buNone/>
              </a:pPr>
              <a:r>
                <a:rPr lang="en-GB" sz="900">
                  <a:solidFill>
                    <a:srgbClr val="FFFFFF"/>
                  </a:solidFill>
                  <a:latin typeface="Maven Pro"/>
                  <a:ea typeface="Maven Pro"/>
                  <a:cs typeface="Maven Pro"/>
                  <a:sym typeface="Maven Pro"/>
                </a:rPr>
                <a:t>5. Start preparation for final presentation</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Clr>
                  <a:srgbClr val="3F3F3F"/>
                </a:buClr>
                <a:buSzPts val="900"/>
                <a:buFont typeface="Arial"/>
                <a:buNone/>
              </a:pPr>
              <a:r>
                <a:t/>
              </a:r>
              <a:endParaRPr sz="900">
                <a:solidFill>
                  <a:srgbClr val="FFFFFF"/>
                </a:solidFill>
                <a:latin typeface="Maven Pro"/>
                <a:ea typeface="Maven Pro"/>
                <a:cs typeface="Maven Pro"/>
                <a:sym typeface="Maven Pro"/>
              </a:endParaRPr>
            </a:p>
          </p:txBody>
        </p:sp>
        <p:sp>
          <p:nvSpPr>
            <p:cNvPr id="2378" name="Google Shape;2378;p106"/>
            <p:cNvSpPr txBox="1"/>
            <p:nvPr/>
          </p:nvSpPr>
          <p:spPr>
            <a:xfrm>
              <a:off x="6672000" y="665955"/>
              <a:ext cx="1689000" cy="13794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Finalise descriptive model</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1st UAT</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Projection model</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Simulation of cyclone</a:t>
              </a:r>
              <a:endParaRPr sz="900">
                <a:solidFill>
                  <a:srgbClr val="FFFFFF"/>
                </a:solidFill>
                <a:latin typeface="Maven Pro"/>
                <a:ea typeface="Maven Pro"/>
                <a:cs typeface="Maven Pro"/>
                <a:sym typeface="Maven Pro"/>
              </a:endParaRPr>
            </a:p>
          </p:txBody>
        </p:sp>
        <p:sp>
          <p:nvSpPr>
            <p:cNvPr id="2379" name="Google Shape;2379;p106"/>
            <p:cNvSpPr txBox="1"/>
            <p:nvPr/>
          </p:nvSpPr>
          <p:spPr>
            <a:xfrm>
              <a:off x="6680367" y="350944"/>
              <a:ext cx="1689000" cy="322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C0504D"/>
                  </a:solidFill>
                  <a:latin typeface="Maven Pro"/>
                  <a:ea typeface="Maven Pro"/>
                  <a:cs typeface="Maven Pro"/>
                  <a:sym typeface="Maven Pro"/>
                </a:rPr>
                <a:t>Week 11</a:t>
              </a:r>
              <a:endParaRPr i="0" sz="1200" u="none" cap="none" strike="noStrike">
                <a:solidFill>
                  <a:srgbClr val="000000"/>
                </a:solidFill>
                <a:latin typeface="Maven Pro"/>
                <a:ea typeface="Maven Pro"/>
                <a:cs typeface="Maven Pro"/>
                <a:sym typeface="Maven Pro"/>
              </a:endParaRPr>
            </a:p>
          </p:txBody>
        </p:sp>
        <p:sp>
          <p:nvSpPr>
            <p:cNvPr id="2380" name="Google Shape;2380;p106"/>
            <p:cNvSpPr/>
            <p:nvPr/>
          </p:nvSpPr>
          <p:spPr>
            <a:xfrm>
              <a:off x="7043791" y="2492533"/>
              <a:ext cx="962400" cy="95700"/>
            </a:xfrm>
            <a:prstGeom prst="rect">
              <a:avLst/>
            </a:prstGeom>
            <a:solidFill>
              <a:srgbClr val="C0504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grpSp>
      <p:sp>
        <p:nvSpPr>
          <p:cNvPr id="2381" name="Google Shape;2381;p106"/>
          <p:cNvSpPr txBox="1"/>
          <p:nvPr/>
        </p:nvSpPr>
        <p:spPr>
          <a:xfrm>
            <a:off x="7432500" y="1822725"/>
            <a:ext cx="1386900" cy="1236900"/>
          </a:xfrm>
          <a:prstGeom prst="rect">
            <a:avLst/>
          </a:prstGeom>
          <a:noFill/>
          <a:ln>
            <a:noFill/>
          </a:ln>
        </p:spPr>
        <p:txBody>
          <a:bodyPr anchorCtr="0" anchor="t" bIns="40775" lIns="81550" spcFirstLastPara="1" rIns="81550" wrap="square" tIns="40775">
            <a:noAutofit/>
          </a:bodyPr>
          <a:lstStyle/>
          <a:p>
            <a:pPr indent="0" lvl="0" marL="0" marR="0" rtl="0" algn="l">
              <a:lnSpc>
                <a:spcPct val="100000"/>
              </a:lnSpc>
              <a:spcBef>
                <a:spcPts val="0"/>
              </a:spcBef>
              <a:spcAft>
                <a:spcPts val="0"/>
              </a:spcAft>
              <a:buNone/>
            </a:pPr>
            <a:r>
              <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Improve on UI design</a:t>
            </a:r>
            <a:endParaRPr i="0" sz="9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Documentation</a:t>
            </a:r>
            <a:endParaRPr i="0" sz="900" u="none" cap="none" strike="noStrike">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 presentation slides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 presentation rehearsal</a:t>
            </a:r>
            <a:endParaRPr sz="900">
              <a:solidFill>
                <a:srgbClr val="FFFFFF"/>
              </a:solidFill>
              <a:latin typeface="Maven Pro"/>
              <a:ea typeface="Maven Pro"/>
              <a:cs typeface="Maven Pro"/>
              <a:sym typeface="Maven Pro"/>
            </a:endParaRPr>
          </a:p>
        </p:txBody>
      </p:sp>
      <p:sp>
        <p:nvSpPr>
          <p:cNvPr id="2382" name="Google Shape;2382;p106"/>
          <p:cNvSpPr txBox="1"/>
          <p:nvPr/>
        </p:nvSpPr>
        <p:spPr>
          <a:xfrm>
            <a:off x="7562850" y="1706300"/>
            <a:ext cx="12168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8064A2"/>
                </a:solidFill>
                <a:latin typeface="Maven Pro"/>
                <a:ea typeface="Maven Pro"/>
                <a:cs typeface="Maven Pro"/>
                <a:sym typeface="Maven Pro"/>
              </a:rPr>
              <a:t>Week 13</a:t>
            </a:r>
            <a:endParaRPr i="0" sz="1200" u="none" cap="none" strike="noStrike">
              <a:solidFill>
                <a:srgbClr val="000000"/>
              </a:solidFill>
              <a:latin typeface="Maven Pro"/>
              <a:ea typeface="Maven Pro"/>
              <a:cs typeface="Maven Pro"/>
              <a:sym typeface="Maven Pro"/>
            </a:endParaRPr>
          </a:p>
        </p:txBody>
      </p:sp>
      <p:sp>
        <p:nvSpPr>
          <p:cNvPr id="2383" name="Google Shape;2383;p106"/>
          <p:cNvSpPr/>
          <p:nvPr/>
        </p:nvSpPr>
        <p:spPr>
          <a:xfrm>
            <a:off x="7939378" y="3247425"/>
            <a:ext cx="816000" cy="82200"/>
          </a:xfrm>
          <a:prstGeom prst="rect">
            <a:avLst/>
          </a:prstGeom>
          <a:solidFill>
            <a:srgbClr val="8064A2"/>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84" name="Google Shape;2384;p106"/>
          <p:cNvSpPr txBox="1"/>
          <p:nvPr/>
        </p:nvSpPr>
        <p:spPr>
          <a:xfrm>
            <a:off x="0" y="2190675"/>
            <a:ext cx="8955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Proposal</a:t>
            </a:r>
            <a:endParaRPr i="0" sz="14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14/0</a:t>
            </a:r>
            <a:r>
              <a:rPr b="1" lang="en-GB" sz="1200">
                <a:solidFill>
                  <a:srgbClr val="FFD6E1"/>
                </a:solidFill>
                <a:latin typeface="Maven Pro"/>
                <a:ea typeface="Maven Pro"/>
                <a:cs typeface="Maven Pro"/>
                <a:sym typeface="Maven Pro"/>
              </a:rPr>
              <a:t>6</a:t>
            </a:r>
            <a:r>
              <a:rPr b="1" i="0" lang="en-GB" sz="1200" u="none" cap="none" strike="noStrike">
                <a:solidFill>
                  <a:srgbClr val="FFD6E1"/>
                </a:solidFill>
                <a:latin typeface="Maven Pro"/>
                <a:ea typeface="Maven Pro"/>
                <a:cs typeface="Maven Pro"/>
                <a:sym typeface="Maven Pro"/>
              </a:rPr>
              <a:t>/</a:t>
            </a:r>
            <a:r>
              <a:rPr b="1" lang="en-GB" sz="1200">
                <a:solidFill>
                  <a:srgbClr val="FFD6E1"/>
                </a:solidFill>
                <a:latin typeface="Maven Pro"/>
                <a:ea typeface="Maven Pro"/>
                <a:cs typeface="Maven Pro"/>
                <a:sym typeface="Maven Pro"/>
              </a:rPr>
              <a:t>20</a:t>
            </a:r>
            <a:endParaRPr i="0" sz="1400" u="none" cap="none" strike="noStrike">
              <a:solidFill>
                <a:srgbClr val="FFD6E1"/>
              </a:solidFill>
              <a:latin typeface="Maven Pro"/>
              <a:ea typeface="Maven Pro"/>
              <a:cs typeface="Maven Pro"/>
              <a:sym typeface="Maven Pro"/>
            </a:endParaRPr>
          </a:p>
        </p:txBody>
      </p:sp>
      <p:sp>
        <p:nvSpPr>
          <p:cNvPr id="2385" name="Google Shape;2385;p106"/>
          <p:cNvSpPr/>
          <p:nvPr/>
        </p:nvSpPr>
        <p:spPr>
          <a:xfrm>
            <a:off x="5664155" y="1422435"/>
            <a:ext cx="336000" cy="2649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cxnSp>
        <p:nvCxnSpPr>
          <p:cNvPr id="2386" name="Google Shape;2386;p106"/>
          <p:cNvCxnSpPr>
            <a:stCxn id="2374" idx="1"/>
            <a:endCxn id="2385" idx="4"/>
          </p:cNvCxnSpPr>
          <p:nvPr/>
        </p:nvCxnSpPr>
        <p:spPr>
          <a:xfrm rot="10800000">
            <a:off x="5832086" y="1687438"/>
            <a:ext cx="35400" cy="1565100"/>
          </a:xfrm>
          <a:prstGeom prst="straightConnector1">
            <a:avLst/>
          </a:prstGeom>
          <a:noFill/>
          <a:ln cap="flat" cmpd="sng" w="9525">
            <a:solidFill>
              <a:srgbClr val="BFBFBF"/>
            </a:solidFill>
            <a:prstDash val="solid"/>
            <a:miter lim="800000"/>
            <a:headEnd len="sm" w="sm" type="none"/>
            <a:tailEnd len="sm" w="sm" type="none"/>
          </a:ln>
        </p:spPr>
      </p:cxnSp>
      <p:sp>
        <p:nvSpPr>
          <p:cNvPr id="2387" name="Google Shape;2387;p106"/>
          <p:cNvSpPr/>
          <p:nvPr/>
        </p:nvSpPr>
        <p:spPr>
          <a:xfrm>
            <a:off x="5771489" y="1486403"/>
            <a:ext cx="144558" cy="13694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sp>
        <p:nvSpPr>
          <p:cNvPr id="2388" name="Google Shape;2388;p106"/>
          <p:cNvSpPr txBox="1"/>
          <p:nvPr/>
        </p:nvSpPr>
        <p:spPr>
          <a:xfrm>
            <a:off x="4808026" y="917175"/>
            <a:ext cx="19440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Midterm presentation</a:t>
            </a:r>
            <a:endParaRPr i="0" sz="14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15</a:t>
            </a:r>
            <a:r>
              <a:rPr b="1" i="0" lang="en-GB" sz="1200" u="none" cap="none" strike="noStrike">
                <a:solidFill>
                  <a:srgbClr val="FFD6E1"/>
                </a:solidFill>
                <a:latin typeface="Maven Pro"/>
                <a:ea typeface="Maven Pro"/>
                <a:cs typeface="Maven Pro"/>
                <a:sym typeface="Maven Pro"/>
              </a:rPr>
              <a:t>/10/</a:t>
            </a:r>
            <a:r>
              <a:rPr b="1" lang="en-GB" sz="1200">
                <a:solidFill>
                  <a:srgbClr val="FFD6E1"/>
                </a:solidFill>
                <a:latin typeface="Maven Pro"/>
                <a:ea typeface="Maven Pro"/>
                <a:cs typeface="Maven Pro"/>
                <a:sym typeface="Maven Pro"/>
              </a:rPr>
              <a:t>20</a:t>
            </a:r>
            <a:endParaRPr i="0" sz="1400" u="none" cap="none" strike="noStrike">
              <a:solidFill>
                <a:srgbClr val="FFD6E1"/>
              </a:solidFill>
              <a:latin typeface="Maven Pro"/>
              <a:ea typeface="Maven Pro"/>
              <a:cs typeface="Maven Pro"/>
              <a:sym typeface="Maven Pro"/>
            </a:endParaRPr>
          </a:p>
        </p:txBody>
      </p:sp>
      <p:cxnSp>
        <p:nvCxnSpPr>
          <p:cNvPr id="2389" name="Google Shape;2389;p106"/>
          <p:cNvCxnSpPr>
            <a:stCxn id="2383" idx="3"/>
            <a:endCxn id="2390" idx="4"/>
          </p:cNvCxnSpPr>
          <p:nvPr/>
        </p:nvCxnSpPr>
        <p:spPr>
          <a:xfrm rot="10800000">
            <a:off x="8651278" y="1611225"/>
            <a:ext cx="104100" cy="1677300"/>
          </a:xfrm>
          <a:prstGeom prst="straightConnector1">
            <a:avLst/>
          </a:prstGeom>
          <a:noFill/>
          <a:ln cap="flat" cmpd="sng" w="9525">
            <a:solidFill>
              <a:srgbClr val="BFBFBF"/>
            </a:solidFill>
            <a:prstDash val="solid"/>
            <a:miter lim="800000"/>
            <a:headEnd len="sm" w="sm" type="none"/>
            <a:tailEnd len="sm" w="sm" type="none"/>
          </a:ln>
        </p:spPr>
      </p:cxnSp>
      <p:sp>
        <p:nvSpPr>
          <p:cNvPr id="2390" name="Google Shape;2390;p106"/>
          <p:cNvSpPr/>
          <p:nvPr/>
        </p:nvSpPr>
        <p:spPr>
          <a:xfrm>
            <a:off x="8483411" y="1346235"/>
            <a:ext cx="336000" cy="2649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91" name="Google Shape;2391;p106"/>
          <p:cNvSpPr/>
          <p:nvPr/>
        </p:nvSpPr>
        <p:spPr>
          <a:xfrm>
            <a:off x="8579124" y="1410194"/>
            <a:ext cx="144558" cy="13694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sp>
        <p:nvSpPr>
          <p:cNvPr id="2392" name="Google Shape;2392;p106"/>
          <p:cNvSpPr txBox="1"/>
          <p:nvPr/>
        </p:nvSpPr>
        <p:spPr>
          <a:xfrm>
            <a:off x="7275450" y="917175"/>
            <a:ext cx="17655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Final presentation</a:t>
            </a:r>
            <a:endParaRPr i="0" sz="12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TBC</a:t>
            </a:r>
            <a:endParaRPr i="0" sz="1200" u="none" cap="none" strike="noStrike">
              <a:solidFill>
                <a:srgbClr val="FFD6E1"/>
              </a:solidFill>
              <a:latin typeface="Maven Pro"/>
              <a:ea typeface="Maven Pro"/>
              <a:cs typeface="Maven Pro"/>
              <a:sym typeface="Maven Pro"/>
            </a:endParaRPr>
          </a:p>
        </p:txBody>
      </p:sp>
      <p:sp>
        <p:nvSpPr>
          <p:cNvPr id="2393" name="Google Shape;2393;p106"/>
          <p:cNvSpPr txBox="1"/>
          <p:nvPr/>
        </p:nvSpPr>
        <p:spPr>
          <a:xfrm>
            <a:off x="117582" y="33935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F81BD"/>
                </a:solidFill>
                <a:latin typeface="Maven Pro"/>
                <a:ea typeface="Maven Pro"/>
                <a:cs typeface="Maven Pro"/>
                <a:sym typeface="Maven Pro"/>
              </a:rPr>
              <a:t>Negative Weeks</a:t>
            </a:r>
            <a:endParaRPr i="0" sz="1400" u="none" cap="none" strike="noStrike">
              <a:solidFill>
                <a:srgbClr val="4F81BD"/>
              </a:solidFill>
              <a:latin typeface="Maven Pro"/>
              <a:ea typeface="Maven Pro"/>
              <a:cs typeface="Maven Pro"/>
              <a:sym typeface="Maven Pro"/>
            </a:endParaRPr>
          </a:p>
        </p:txBody>
      </p:sp>
      <p:cxnSp>
        <p:nvCxnSpPr>
          <p:cNvPr id="2394" name="Google Shape;2394;p106"/>
          <p:cNvCxnSpPr>
            <a:endCxn id="2395" idx="4"/>
          </p:cNvCxnSpPr>
          <p:nvPr/>
        </p:nvCxnSpPr>
        <p:spPr>
          <a:xfrm flipH="1" rot="10800000">
            <a:off x="1778480" y="1611135"/>
            <a:ext cx="371400" cy="1718400"/>
          </a:xfrm>
          <a:prstGeom prst="straightConnector1">
            <a:avLst/>
          </a:prstGeom>
          <a:noFill/>
          <a:ln cap="flat" cmpd="sng" w="9525">
            <a:solidFill>
              <a:srgbClr val="BFBFBF"/>
            </a:solidFill>
            <a:prstDash val="solid"/>
            <a:miter lim="800000"/>
            <a:headEnd len="sm" w="sm" type="none"/>
            <a:tailEnd len="sm" w="sm" type="none"/>
          </a:ln>
        </p:spPr>
      </p:cxnSp>
      <p:sp>
        <p:nvSpPr>
          <p:cNvPr id="2395" name="Google Shape;2395;p106"/>
          <p:cNvSpPr/>
          <p:nvPr/>
        </p:nvSpPr>
        <p:spPr>
          <a:xfrm>
            <a:off x="1981880" y="1346235"/>
            <a:ext cx="336000" cy="2649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396" name="Google Shape;2396;p106"/>
          <p:cNvSpPr/>
          <p:nvPr/>
        </p:nvSpPr>
        <p:spPr>
          <a:xfrm>
            <a:off x="2089214" y="1410203"/>
            <a:ext cx="144558" cy="13694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sp>
        <p:nvSpPr>
          <p:cNvPr id="2397" name="Google Shape;2397;p106"/>
          <p:cNvSpPr txBox="1"/>
          <p:nvPr/>
        </p:nvSpPr>
        <p:spPr>
          <a:xfrm>
            <a:off x="1864357" y="33935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9BBB59"/>
                </a:solidFill>
                <a:latin typeface="Maven Pro"/>
                <a:ea typeface="Maven Pro"/>
                <a:cs typeface="Maven Pro"/>
                <a:sym typeface="Maven Pro"/>
              </a:rPr>
              <a:t>Week 3 &amp; 4</a:t>
            </a:r>
            <a:endParaRPr i="0" sz="1400" u="none" cap="none" strike="noStrike">
              <a:solidFill>
                <a:srgbClr val="9BBB59"/>
              </a:solidFill>
              <a:latin typeface="Maven Pro"/>
              <a:ea typeface="Maven Pro"/>
              <a:cs typeface="Maven Pro"/>
              <a:sym typeface="Maven Pro"/>
            </a:endParaRPr>
          </a:p>
        </p:txBody>
      </p:sp>
      <p:sp>
        <p:nvSpPr>
          <p:cNvPr id="2398" name="Google Shape;2398;p106"/>
          <p:cNvSpPr txBox="1"/>
          <p:nvPr/>
        </p:nvSpPr>
        <p:spPr>
          <a:xfrm>
            <a:off x="6824682" y="33935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9BBB59"/>
                </a:solidFill>
                <a:latin typeface="Maven Pro"/>
                <a:ea typeface="Maven Pro"/>
                <a:cs typeface="Maven Pro"/>
                <a:sym typeface="Maven Pro"/>
              </a:rPr>
              <a:t>Week 12</a:t>
            </a:r>
            <a:endParaRPr i="0" sz="1200" u="none" cap="none" strike="noStrike">
              <a:solidFill>
                <a:srgbClr val="9BBB59"/>
              </a:solidFill>
              <a:latin typeface="Maven Pro"/>
              <a:ea typeface="Maven Pro"/>
              <a:cs typeface="Maven Pro"/>
              <a:sym typeface="Maven Pro"/>
            </a:endParaRPr>
          </a:p>
        </p:txBody>
      </p:sp>
      <p:sp>
        <p:nvSpPr>
          <p:cNvPr id="2399" name="Google Shape;2399;p106"/>
          <p:cNvSpPr txBox="1"/>
          <p:nvPr/>
        </p:nvSpPr>
        <p:spPr>
          <a:xfrm>
            <a:off x="5204932" y="33935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F81BD"/>
                </a:solidFill>
                <a:latin typeface="Maven Pro"/>
                <a:ea typeface="Maven Pro"/>
                <a:cs typeface="Maven Pro"/>
                <a:sym typeface="Maven Pro"/>
              </a:rPr>
              <a:t>Week 10</a:t>
            </a:r>
            <a:endParaRPr i="0" sz="1400" u="none" cap="none" strike="noStrike">
              <a:solidFill>
                <a:srgbClr val="4F81BD"/>
              </a:solidFill>
              <a:latin typeface="Maven Pro"/>
              <a:ea typeface="Maven Pro"/>
              <a:cs typeface="Maven Pro"/>
              <a:sym typeface="Maven Pro"/>
            </a:endParaRPr>
          </a:p>
        </p:txBody>
      </p:sp>
      <p:sp>
        <p:nvSpPr>
          <p:cNvPr id="2400" name="Google Shape;2400;p106"/>
          <p:cNvSpPr txBox="1"/>
          <p:nvPr/>
        </p:nvSpPr>
        <p:spPr>
          <a:xfrm>
            <a:off x="3436682" y="33935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BACC6"/>
                </a:solidFill>
                <a:latin typeface="Maven Pro"/>
                <a:ea typeface="Maven Pro"/>
                <a:cs typeface="Maven Pro"/>
                <a:sym typeface="Maven Pro"/>
              </a:rPr>
              <a:t>Week 7 &amp; 8</a:t>
            </a:r>
            <a:endParaRPr i="0" sz="1400" u="none" cap="none" strike="noStrike">
              <a:solidFill>
                <a:srgbClr val="4BACC6"/>
              </a:solidFill>
              <a:latin typeface="Maven Pro"/>
              <a:ea typeface="Maven Pro"/>
              <a:cs typeface="Maven Pro"/>
              <a:sym typeface="Maven Pro"/>
            </a:endParaRPr>
          </a:p>
        </p:txBody>
      </p:sp>
      <p:sp>
        <p:nvSpPr>
          <p:cNvPr id="2401" name="Google Shape;2401;p106"/>
          <p:cNvSpPr txBox="1"/>
          <p:nvPr/>
        </p:nvSpPr>
        <p:spPr>
          <a:xfrm>
            <a:off x="1725074" y="3691028"/>
            <a:ext cx="1730400" cy="1467000"/>
          </a:xfrm>
          <a:prstGeom prst="rect">
            <a:avLst/>
          </a:prstGeom>
          <a:noFill/>
          <a:ln>
            <a:noFill/>
          </a:ln>
        </p:spPr>
        <p:txBody>
          <a:bodyPr anchorCtr="0" anchor="t" bIns="40775" lIns="81550" spcFirstLastPara="1" rIns="81550" wrap="square" tIns="40775">
            <a:noAutofit/>
          </a:bodyPr>
          <a:lstStyle/>
          <a:p>
            <a:pPr indent="-228600" lvl="0" marL="228600" rtl="0" algn="l">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Collection of historical cyclone data</a:t>
            </a:r>
            <a:endParaRPr sz="900">
              <a:solidFill>
                <a:srgbClr val="FFFFFF"/>
              </a:solidFill>
              <a:latin typeface="Maven Pro"/>
              <a:ea typeface="Maven Pro"/>
              <a:cs typeface="Maven Pro"/>
              <a:sym typeface="Maven Pro"/>
            </a:endParaRPr>
          </a:p>
          <a:p>
            <a:pPr indent="-228600" lvl="0" marL="228600" rtl="0" algn="l">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PowerBI visualisations</a:t>
            </a:r>
            <a:endParaRPr sz="900">
              <a:solidFill>
                <a:srgbClr val="FFFFFF"/>
              </a:solidFill>
              <a:latin typeface="Maven Pro"/>
              <a:ea typeface="Maven Pro"/>
              <a:cs typeface="Maven Pro"/>
              <a:sym typeface="Maven Pro"/>
            </a:endParaRPr>
          </a:p>
          <a:p>
            <a:pPr indent="-228600" lvl="0" marL="228600" rtl="0" algn="l">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Explore financial impact of cyclone</a:t>
            </a:r>
            <a:endParaRPr sz="900">
              <a:solidFill>
                <a:srgbClr val="FFFFFF"/>
              </a:solidFill>
              <a:latin typeface="Maven Pro"/>
              <a:ea typeface="Maven Pro"/>
              <a:cs typeface="Maven Pro"/>
              <a:sym typeface="Maven Pro"/>
            </a:endParaRPr>
          </a:p>
          <a:p>
            <a:pPr indent="-228600" lvl="0" marL="228600" rtl="0" algn="l">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Data collection of financial metrics</a:t>
            </a:r>
            <a:endParaRPr>
              <a:solidFill>
                <a:srgbClr val="FFFFFF"/>
              </a:solidFill>
              <a:latin typeface="Maven Pro"/>
              <a:ea typeface="Maven Pro"/>
              <a:cs typeface="Maven Pro"/>
              <a:sym typeface="Maven Pro"/>
            </a:endParaRPr>
          </a:p>
          <a:p>
            <a:pPr indent="-228600" lvl="0" marL="228600" rtl="0" algn="l">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Change in scope: start on building WebApp</a:t>
            </a:r>
            <a:endParaRPr sz="900">
              <a:solidFill>
                <a:srgbClr val="FFFFFF"/>
              </a:solidFill>
              <a:latin typeface="Maven Pro"/>
              <a:ea typeface="Maven Pro"/>
              <a:cs typeface="Maven Pro"/>
              <a:sym typeface="Maven Pro"/>
            </a:endParaRPr>
          </a:p>
        </p:txBody>
      </p:sp>
      <p:sp>
        <p:nvSpPr>
          <p:cNvPr id="2402" name="Google Shape;2402;p106"/>
          <p:cNvSpPr txBox="1"/>
          <p:nvPr/>
        </p:nvSpPr>
        <p:spPr>
          <a:xfrm>
            <a:off x="1571675" y="846600"/>
            <a:ext cx="19440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Official confirmation by Client &amp; start of project </a:t>
            </a:r>
            <a:endParaRPr i="0" sz="14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17</a:t>
            </a:r>
            <a:r>
              <a:rPr b="1" i="0" lang="en-GB" sz="1200" u="none" cap="none" strike="noStrike">
                <a:solidFill>
                  <a:srgbClr val="FFD6E1"/>
                </a:solidFill>
                <a:latin typeface="Maven Pro"/>
                <a:ea typeface="Maven Pro"/>
                <a:cs typeface="Maven Pro"/>
                <a:sym typeface="Maven Pro"/>
              </a:rPr>
              <a:t>/</a:t>
            </a:r>
            <a:r>
              <a:rPr b="1" lang="en-GB" sz="1200">
                <a:solidFill>
                  <a:srgbClr val="FFD6E1"/>
                </a:solidFill>
                <a:latin typeface="Maven Pro"/>
                <a:ea typeface="Maven Pro"/>
                <a:cs typeface="Maven Pro"/>
                <a:sym typeface="Maven Pro"/>
              </a:rPr>
              <a:t>08</a:t>
            </a:r>
            <a:r>
              <a:rPr b="1" i="0" lang="en-GB" sz="1200" u="none" cap="none" strike="noStrike">
                <a:solidFill>
                  <a:srgbClr val="FFD6E1"/>
                </a:solidFill>
                <a:latin typeface="Maven Pro"/>
                <a:ea typeface="Maven Pro"/>
                <a:cs typeface="Maven Pro"/>
                <a:sym typeface="Maven Pro"/>
              </a:rPr>
              <a:t>/</a:t>
            </a:r>
            <a:r>
              <a:rPr b="1" lang="en-GB" sz="1200">
                <a:solidFill>
                  <a:srgbClr val="FFD6E1"/>
                </a:solidFill>
                <a:latin typeface="Maven Pro"/>
                <a:ea typeface="Maven Pro"/>
                <a:cs typeface="Maven Pro"/>
                <a:sym typeface="Maven Pro"/>
              </a:rPr>
              <a:t>20</a:t>
            </a:r>
            <a:endParaRPr i="0" sz="1400" u="none" cap="none" strike="noStrike">
              <a:solidFill>
                <a:srgbClr val="FFD6E1"/>
              </a:solidFill>
              <a:latin typeface="Maven Pro"/>
              <a:ea typeface="Maven Pro"/>
              <a:cs typeface="Maven Pro"/>
              <a:sym typeface="Maven Pro"/>
            </a:endParaRPr>
          </a:p>
        </p:txBody>
      </p:sp>
      <p:sp>
        <p:nvSpPr>
          <p:cNvPr id="2403" name="Google Shape;2403;p106"/>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Planned Timeline</a:t>
            </a:r>
            <a:endParaRPr/>
          </a:p>
        </p:txBody>
      </p:sp>
      <p:sp>
        <p:nvSpPr>
          <p:cNvPr id="2404" name="Google Shape;2404;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107"/>
          <p:cNvSpPr/>
          <p:nvPr/>
        </p:nvSpPr>
        <p:spPr>
          <a:xfrm>
            <a:off x="2151425" y="3155400"/>
            <a:ext cx="1979700" cy="142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07"/>
          <p:cNvSpPr/>
          <p:nvPr/>
        </p:nvSpPr>
        <p:spPr>
          <a:xfrm>
            <a:off x="3188513" y="1552600"/>
            <a:ext cx="1845000" cy="142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07"/>
          <p:cNvSpPr/>
          <p:nvPr/>
        </p:nvSpPr>
        <p:spPr>
          <a:xfrm>
            <a:off x="1146875" y="1529350"/>
            <a:ext cx="1845000" cy="1422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07"/>
          <p:cNvSpPr txBox="1"/>
          <p:nvPr/>
        </p:nvSpPr>
        <p:spPr>
          <a:xfrm>
            <a:off x="0" y="1733475"/>
            <a:ext cx="13428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Midterm Presentation</a:t>
            </a:r>
            <a:endParaRPr i="0" sz="14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14/0</a:t>
            </a:r>
            <a:r>
              <a:rPr b="1" lang="en-GB" sz="1200">
                <a:solidFill>
                  <a:srgbClr val="FFD6E1"/>
                </a:solidFill>
                <a:latin typeface="Maven Pro"/>
                <a:ea typeface="Maven Pro"/>
                <a:cs typeface="Maven Pro"/>
                <a:sym typeface="Maven Pro"/>
              </a:rPr>
              <a:t>6</a:t>
            </a:r>
            <a:r>
              <a:rPr b="1" i="0" lang="en-GB" sz="1200" u="none" cap="none" strike="noStrike">
                <a:solidFill>
                  <a:srgbClr val="FFD6E1"/>
                </a:solidFill>
                <a:latin typeface="Maven Pro"/>
                <a:ea typeface="Maven Pro"/>
                <a:cs typeface="Maven Pro"/>
                <a:sym typeface="Maven Pro"/>
              </a:rPr>
              <a:t>/</a:t>
            </a:r>
            <a:r>
              <a:rPr b="1" lang="en-GB" sz="1200">
                <a:solidFill>
                  <a:srgbClr val="FFD6E1"/>
                </a:solidFill>
                <a:latin typeface="Maven Pro"/>
                <a:ea typeface="Maven Pro"/>
                <a:cs typeface="Maven Pro"/>
                <a:sym typeface="Maven Pro"/>
              </a:rPr>
              <a:t>20</a:t>
            </a:r>
            <a:endParaRPr i="0" sz="1400" u="none" cap="none" strike="noStrike">
              <a:solidFill>
                <a:srgbClr val="FFD6E1"/>
              </a:solidFill>
              <a:latin typeface="Maven Pro"/>
              <a:ea typeface="Maven Pro"/>
              <a:cs typeface="Maven Pro"/>
              <a:sym typeface="Maven Pro"/>
            </a:endParaRPr>
          </a:p>
        </p:txBody>
      </p:sp>
      <p:cxnSp>
        <p:nvCxnSpPr>
          <p:cNvPr id="2413" name="Google Shape;2413;p107"/>
          <p:cNvCxnSpPr>
            <a:stCxn id="2414" idx="0"/>
            <a:endCxn id="2415" idx="4"/>
          </p:cNvCxnSpPr>
          <p:nvPr/>
        </p:nvCxnSpPr>
        <p:spPr>
          <a:xfrm flipH="1" rot="10800000">
            <a:off x="6567151" y="1839615"/>
            <a:ext cx="255600" cy="1176300"/>
          </a:xfrm>
          <a:prstGeom prst="straightConnector1">
            <a:avLst/>
          </a:prstGeom>
          <a:noFill/>
          <a:ln cap="flat" cmpd="sng" w="9525">
            <a:solidFill>
              <a:srgbClr val="BFBFBF"/>
            </a:solidFill>
            <a:prstDash val="solid"/>
            <a:miter lim="800000"/>
            <a:headEnd len="sm" w="sm" type="none"/>
            <a:tailEnd len="sm" w="sm" type="none"/>
          </a:ln>
        </p:spPr>
      </p:cxnSp>
      <p:grpSp>
        <p:nvGrpSpPr>
          <p:cNvPr id="2416" name="Google Shape;2416;p107"/>
          <p:cNvGrpSpPr/>
          <p:nvPr/>
        </p:nvGrpSpPr>
        <p:grpSpPr>
          <a:xfrm>
            <a:off x="6654755" y="1574835"/>
            <a:ext cx="336000" cy="264900"/>
            <a:chOff x="5664155" y="1422435"/>
            <a:chExt cx="336000" cy="264900"/>
          </a:xfrm>
        </p:grpSpPr>
        <p:sp>
          <p:nvSpPr>
            <p:cNvPr id="2415" name="Google Shape;2415;p107"/>
            <p:cNvSpPr/>
            <p:nvPr/>
          </p:nvSpPr>
          <p:spPr>
            <a:xfrm>
              <a:off x="5664155" y="1422435"/>
              <a:ext cx="336000" cy="2649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17" name="Google Shape;2417;p107"/>
            <p:cNvSpPr/>
            <p:nvPr/>
          </p:nvSpPr>
          <p:spPr>
            <a:xfrm>
              <a:off x="5771489" y="1486403"/>
              <a:ext cx="144558" cy="13694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grpSp>
      <p:sp>
        <p:nvSpPr>
          <p:cNvPr id="2418" name="Google Shape;2418;p107"/>
          <p:cNvSpPr txBox="1"/>
          <p:nvPr/>
        </p:nvSpPr>
        <p:spPr>
          <a:xfrm>
            <a:off x="5750625" y="1069575"/>
            <a:ext cx="19797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Final </a:t>
            </a:r>
            <a:r>
              <a:rPr b="1" i="0" lang="en-GB" sz="1200" u="none" cap="none" strike="noStrike">
                <a:solidFill>
                  <a:srgbClr val="FFD6E1"/>
                </a:solidFill>
                <a:latin typeface="Maven Pro"/>
                <a:ea typeface="Maven Pro"/>
                <a:cs typeface="Maven Pro"/>
                <a:sym typeface="Maven Pro"/>
              </a:rPr>
              <a:t>presentation</a:t>
            </a:r>
            <a:endParaRPr i="0" sz="14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26</a:t>
            </a:r>
            <a:r>
              <a:rPr b="1" i="0" lang="en-GB" sz="1200" u="none" cap="none" strike="noStrike">
                <a:solidFill>
                  <a:srgbClr val="FFD6E1"/>
                </a:solidFill>
                <a:latin typeface="Maven Pro"/>
                <a:ea typeface="Maven Pro"/>
                <a:cs typeface="Maven Pro"/>
                <a:sym typeface="Maven Pro"/>
              </a:rPr>
              <a:t>/1</a:t>
            </a:r>
            <a:r>
              <a:rPr b="1" lang="en-GB" sz="1200">
                <a:solidFill>
                  <a:srgbClr val="FFD6E1"/>
                </a:solidFill>
                <a:latin typeface="Maven Pro"/>
                <a:ea typeface="Maven Pro"/>
                <a:cs typeface="Maven Pro"/>
                <a:sym typeface="Maven Pro"/>
              </a:rPr>
              <a:t>1</a:t>
            </a:r>
            <a:r>
              <a:rPr b="1" i="0" lang="en-GB" sz="1200" u="none" cap="none" strike="noStrike">
                <a:solidFill>
                  <a:srgbClr val="FFD6E1"/>
                </a:solidFill>
                <a:latin typeface="Maven Pro"/>
                <a:ea typeface="Maven Pro"/>
                <a:cs typeface="Maven Pro"/>
                <a:sym typeface="Maven Pro"/>
              </a:rPr>
              <a:t>/</a:t>
            </a:r>
            <a:r>
              <a:rPr b="1" lang="en-GB" sz="1200">
                <a:solidFill>
                  <a:srgbClr val="FFD6E1"/>
                </a:solidFill>
                <a:latin typeface="Maven Pro"/>
                <a:ea typeface="Maven Pro"/>
                <a:cs typeface="Maven Pro"/>
                <a:sym typeface="Maven Pro"/>
              </a:rPr>
              <a:t>20</a:t>
            </a:r>
            <a:endParaRPr i="0" sz="1400" u="none" cap="none" strike="noStrike">
              <a:solidFill>
                <a:srgbClr val="FFD6E1"/>
              </a:solidFill>
              <a:latin typeface="Maven Pro"/>
              <a:ea typeface="Maven Pro"/>
              <a:cs typeface="Maven Pro"/>
              <a:sym typeface="Maven Pro"/>
            </a:endParaRPr>
          </a:p>
        </p:txBody>
      </p:sp>
      <p:cxnSp>
        <p:nvCxnSpPr>
          <p:cNvPr id="2419" name="Google Shape;2419;p107"/>
          <p:cNvCxnSpPr>
            <a:stCxn id="2420" idx="3"/>
            <a:endCxn id="2421" idx="4"/>
          </p:cNvCxnSpPr>
          <p:nvPr/>
        </p:nvCxnSpPr>
        <p:spPr>
          <a:xfrm rot="10800000">
            <a:off x="8575196" y="1611022"/>
            <a:ext cx="4200" cy="1404900"/>
          </a:xfrm>
          <a:prstGeom prst="straightConnector1">
            <a:avLst/>
          </a:prstGeom>
          <a:noFill/>
          <a:ln cap="flat" cmpd="sng" w="9525">
            <a:solidFill>
              <a:srgbClr val="BFBFBF"/>
            </a:solidFill>
            <a:prstDash val="solid"/>
            <a:miter lim="800000"/>
            <a:headEnd len="sm" w="sm" type="none"/>
            <a:tailEnd len="sm" w="sm" type="none"/>
          </a:ln>
        </p:spPr>
      </p:cxnSp>
      <p:grpSp>
        <p:nvGrpSpPr>
          <p:cNvPr id="2422" name="Google Shape;2422;p107"/>
          <p:cNvGrpSpPr/>
          <p:nvPr/>
        </p:nvGrpSpPr>
        <p:grpSpPr>
          <a:xfrm>
            <a:off x="8407211" y="1346235"/>
            <a:ext cx="336000" cy="264900"/>
            <a:chOff x="8483411" y="1346235"/>
            <a:chExt cx="336000" cy="264900"/>
          </a:xfrm>
        </p:grpSpPr>
        <p:sp>
          <p:nvSpPr>
            <p:cNvPr id="2421" name="Google Shape;2421;p107"/>
            <p:cNvSpPr/>
            <p:nvPr/>
          </p:nvSpPr>
          <p:spPr>
            <a:xfrm>
              <a:off x="8483411" y="1346235"/>
              <a:ext cx="336000" cy="2649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23" name="Google Shape;2423;p107"/>
            <p:cNvSpPr/>
            <p:nvPr/>
          </p:nvSpPr>
          <p:spPr>
            <a:xfrm>
              <a:off x="8579124" y="1410194"/>
              <a:ext cx="144558" cy="13694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grpSp>
      <p:sp>
        <p:nvSpPr>
          <p:cNvPr id="2424" name="Google Shape;2424;p107"/>
          <p:cNvSpPr txBox="1"/>
          <p:nvPr/>
        </p:nvSpPr>
        <p:spPr>
          <a:xfrm>
            <a:off x="7351650" y="764775"/>
            <a:ext cx="1765500" cy="461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D6E1"/>
                </a:solidFill>
                <a:latin typeface="Maven Pro"/>
                <a:ea typeface="Maven Pro"/>
                <a:cs typeface="Maven Pro"/>
                <a:sym typeface="Maven Pro"/>
              </a:rPr>
              <a:t>Final presentation</a:t>
            </a:r>
            <a:endParaRPr i="0" sz="1200" u="none" cap="none" strike="noStrike">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(For CS) </a:t>
            </a:r>
            <a:endParaRPr b="1" sz="1200">
              <a:solidFill>
                <a:srgbClr val="FFD6E1"/>
              </a:solidFill>
              <a:latin typeface="Maven Pro"/>
              <a:ea typeface="Maven Pro"/>
              <a:cs typeface="Maven Pro"/>
              <a:sym typeface="Maven Pro"/>
            </a:endParaRPr>
          </a:p>
          <a:p>
            <a:pPr indent="0" lvl="0" marL="0" marR="0" rtl="0" algn="ctr">
              <a:lnSpc>
                <a:spcPct val="100000"/>
              </a:lnSpc>
              <a:spcBef>
                <a:spcPts val="0"/>
              </a:spcBef>
              <a:spcAft>
                <a:spcPts val="0"/>
              </a:spcAft>
              <a:buClr>
                <a:srgbClr val="000000"/>
              </a:buClr>
              <a:buSzPts val="1200"/>
              <a:buFont typeface="Arial"/>
              <a:buNone/>
            </a:pPr>
            <a:r>
              <a:rPr b="1" lang="en-GB" sz="1200">
                <a:solidFill>
                  <a:srgbClr val="FFD6E1"/>
                </a:solidFill>
                <a:latin typeface="Maven Pro"/>
                <a:ea typeface="Maven Pro"/>
                <a:cs typeface="Maven Pro"/>
                <a:sym typeface="Maven Pro"/>
              </a:rPr>
              <a:t>11/12/20</a:t>
            </a:r>
            <a:endParaRPr b="1" sz="1200">
              <a:solidFill>
                <a:srgbClr val="FFD6E1"/>
              </a:solidFill>
              <a:latin typeface="Maven Pro"/>
              <a:ea typeface="Maven Pro"/>
              <a:cs typeface="Maven Pro"/>
              <a:sym typeface="Maven Pro"/>
            </a:endParaRPr>
          </a:p>
        </p:txBody>
      </p:sp>
      <p:sp>
        <p:nvSpPr>
          <p:cNvPr id="2425" name="Google Shape;2425;p107"/>
          <p:cNvSpPr txBox="1"/>
          <p:nvPr/>
        </p:nvSpPr>
        <p:spPr>
          <a:xfrm>
            <a:off x="193782" y="32411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F81BD"/>
                </a:solidFill>
                <a:latin typeface="Maven Pro"/>
                <a:ea typeface="Maven Pro"/>
                <a:cs typeface="Maven Pro"/>
                <a:sym typeface="Maven Pro"/>
              </a:rPr>
              <a:t>Week 10</a:t>
            </a:r>
            <a:endParaRPr i="0" sz="1400" u="none" cap="none" strike="noStrike">
              <a:solidFill>
                <a:srgbClr val="4F81BD"/>
              </a:solidFill>
              <a:latin typeface="Maven Pro"/>
              <a:ea typeface="Maven Pro"/>
              <a:cs typeface="Maven Pro"/>
              <a:sym typeface="Maven Pro"/>
            </a:endParaRPr>
          </a:p>
        </p:txBody>
      </p:sp>
      <p:sp>
        <p:nvSpPr>
          <p:cNvPr id="2426" name="Google Shape;2426;p107"/>
          <p:cNvSpPr txBox="1"/>
          <p:nvPr/>
        </p:nvSpPr>
        <p:spPr>
          <a:xfrm>
            <a:off x="2321557" y="32411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9BBB59"/>
                </a:solidFill>
                <a:latin typeface="Maven Pro"/>
                <a:ea typeface="Maven Pro"/>
                <a:cs typeface="Maven Pro"/>
                <a:sym typeface="Maven Pro"/>
              </a:rPr>
              <a:t>Week 12</a:t>
            </a:r>
            <a:endParaRPr i="0" sz="1400" u="none" cap="none" strike="noStrike">
              <a:solidFill>
                <a:srgbClr val="9BBB59"/>
              </a:solidFill>
              <a:latin typeface="Maven Pro"/>
              <a:ea typeface="Maven Pro"/>
              <a:cs typeface="Maven Pro"/>
              <a:sym typeface="Maven Pro"/>
            </a:endParaRPr>
          </a:p>
        </p:txBody>
      </p:sp>
      <p:sp>
        <p:nvSpPr>
          <p:cNvPr id="2427" name="Google Shape;2427;p107"/>
          <p:cNvSpPr txBox="1"/>
          <p:nvPr/>
        </p:nvSpPr>
        <p:spPr>
          <a:xfrm>
            <a:off x="6347932" y="32411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F81BD"/>
                </a:solidFill>
                <a:latin typeface="Maven Pro"/>
                <a:ea typeface="Maven Pro"/>
                <a:cs typeface="Maven Pro"/>
                <a:sym typeface="Maven Pro"/>
              </a:rPr>
              <a:t>Week 16</a:t>
            </a:r>
            <a:endParaRPr i="0" sz="1400" u="none" cap="none" strike="noStrike">
              <a:solidFill>
                <a:srgbClr val="4F81BD"/>
              </a:solidFill>
              <a:latin typeface="Maven Pro"/>
              <a:ea typeface="Maven Pro"/>
              <a:cs typeface="Maven Pro"/>
              <a:sym typeface="Maven Pro"/>
            </a:endParaRPr>
          </a:p>
        </p:txBody>
      </p:sp>
      <p:sp>
        <p:nvSpPr>
          <p:cNvPr id="2428" name="Google Shape;2428;p107"/>
          <p:cNvSpPr txBox="1"/>
          <p:nvPr/>
        </p:nvSpPr>
        <p:spPr>
          <a:xfrm>
            <a:off x="4351082" y="3241101"/>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4BACC6"/>
                </a:solidFill>
                <a:latin typeface="Maven Pro"/>
                <a:ea typeface="Maven Pro"/>
                <a:cs typeface="Maven Pro"/>
                <a:sym typeface="Maven Pro"/>
              </a:rPr>
              <a:t>Week 14</a:t>
            </a:r>
            <a:endParaRPr i="0" sz="1400" u="none" cap="none" strike="noStrike">
              <a:solidFill>
                <a:srgbClr val="4BACC6"/>
              </a:solidFill>
              <a:latin typeface="Maven Pro"/>
              <a:ea typeface="Maven Pro"/>
              <a:cs typeface="Maven Pro"/>
              <a:sym typeface="Maven Pro"/>
            </a:endParaRPr>
          </a:p>
        </p:txBody>
      </p:sp>
      <p:sp>
        <p:nvSpPr>
          <p:cNvPr id="2429" name="Google Shape;2429;p107"/>
          <p:cNvSpPr txBox="1"/>
          <p:nvPr/>
        </p:nvSpPr>
        <p:spPr>
          <a:xfrm>
            <a:off x="2334674" y="3538628"/>
            <a:ext cx="1730400" cy="1467000"/>
          </a:xfrm>
          <a:prstGeom prst="rect">
            <a:avLst/>
          </a:prstGeom>
          <a:noFill/>
          <a:ln>
            <a:noFill/>
          </a:ln>
        </p:spPr>
        <p:txBody>
          <a:bodyPr anchorCtr="0" anchor="t" bIns="40775" lIns="81550" spcFirstLastPara="1" rIns="81550" wrap="square" tIns="40775">
            <a:noAutofit/>
          </a:bodyPr>
          <a:lstStyle/>
          <a:p>
            <a:pPr indent="0" lvl="0" marL="0" rtl="0" algn="l">
              <a:lnSpc>
                <a:spcPct val="115000"/>
              </a:lnSpc>
              <a:spcBef>
                <a:spcPts val="0"/>
              </a:spcBef>
              <a:spcAft>
                <a:spcPts val="0"/>
              </a:spcAft>
              <a:buNone/>
            </a:pPr>
            <a:r>
              <a:rPr lang="en-GB" sz="900">
                <a:solidFill>
                  <a:srgbClr val="FFFFFF"/>
                </a:solidFill>
                <a:latin typeface="Maven Pro"/>
                <a:ea typeface="Maven Pro"/>
                <a:cs typeface="Maven Pro"/>
                <a:sym typeface="Maven Pro"/>
              </a:rPr>
              <a:t>1. Financial Research on Typhoons </a:t>
            </a:r>
            <a:endParaRPr sz="900">
              <a:solidFill>
                <a:srgbClr val="FFFFFF"/>
              </a:solidFill>
              <a:latin typeface="Maven Pro"/>
              <a:ea typeface="Maven Pro"/>
              <a:cs typeface="Maven Pro"/>
              <a:sym typeface="Maven Pro"/>
            </a:endParaRPr>
          </a:p>
          <a:p>
            <a:pPr indent="0" lvl="0" marL="0" rtl="0" algn="l">
              <a:lnSpc>
                <a:spcPct val="115000"/>
              </a:lnSpc>
              <a:spcBef>
                <a:spcPts val="0"/>
              </a:spcBef>
              <a:spcAft>
                <a:spcPts val="0"/>
              </a:spcAft>
              <a:buNone/>
            </a:pPr>
            <a:r>
              <a:rPr lang="en-GB" sz="900">
                <a:solidFill>
                  <a:srgbClr val="FFFFFF"/>
                </a:solidFill>
                <a:latin typeface="Maven Pro"/>
                <a:ea typeface="Maven Pro"/>
                <a:cs typeface="Maven Pro"/>
                <a:sym typeface="Maven Pro"/>
              </a:rPr>
              <a:t>2. Quantification of Typhoons damage in Japan and India </a:t>
            </a:r>
            <a:endParaRPr sz="900">
              <a:solidFill>
                <a:srgbClr val="FFFFFF"/>
              </a:solidFill>
              <a:latin typeface="Maven Pro"/>
              <a:ea typeface="Maven Pro"/>
              <a:cs typeface="Maven Pro"/>
              <a:sym typeface="Maven Pro"/>
            </a:endParaRPr>
          </a:p>
          <a:p>
            <a:pPr indent="0" lvl="0" marL="0" rtl="0" algn="l">
              <a:lnSpc>
                <a:spcPct val="115000"/>
              </a:lnSpc>
              <a:spcBef>
                <a:spcPts val="0"/>
              </a:spcBef>
              <a:spcAft>
                <a:spcPts val="0"/>
              </a:spcAft>
              <a:buNone/>
            </a:pPr>
            <a:r>
              <a:rPr lang="en-GB" sz="900">
                <a:solidFill>
                  <a:srgbClr val="FFFFFF"/>
                </a:solidFill>
                <a:latin typeface="Maven Pro"/>
                <a:ea typeface="Maven Pro"/>
                <a:cs typeface="Maven Pro"/>
                <a:sym typeface="Maven Pro"/>
              </a:rPr>
              <a:t>3. Design UI layout for the application</a:t>
            </a:r>
            <a:endParaRPr sz="900">
              <a:solidFill>
                <a:srgbClr val="FFFFFF"/>
              </a:solidFill>
              <a:latin typeface="Maven Pro"/>
              <a:ea typeface="Maven Pro"/>
              <a:cs typeface="Maven Pro"/>
              <a:sym typeface="Maven Pro"/>
            </a:endParaRPr>
          </a:p>
        </p:txBody>
      </p:sp>
      <p:cxnSp>
        <p:nvCxnSpPr>
          <p:cNvPr id="2430" name="Google Shape;2430;p107"/>
          <p:cNvCxnSpPr>
            <a:endCxn id="2431" idx="4"/>
          </p:cNvCxnSpPr>
          <p:nvPr/>
        </p:nvCxnSpPr>
        <p:spPr>
          <a:xfrm flipH="1" rot="10800000">
            <a:off x="518542" y="2688505"/>
            <a:ext cx="5700" cy="247500"/>
          </a:xfrm>
          <a:prstGeom prst="straightConnector1">
            <a:avLst/>
          </a:prstGeom>
          <a:noFill/>
          <a:ln cap="flat" cmpd="sng" w="9525">
            <a:solidFill>
              <a:srgbClr val="BFBFBF"/>
            </a:solidFill>
            <a:prstDash val="solid"/>
            <a:miter lim="800000"/>
            <a:headEnd len="sm" w="sm" type="none"/>
            <a:tailEnd len="sm" w="sm" type="none"/>
          </a:ln>
        </p:spPr>
      </p:cxnSp>
      <p:grpSp>
        <p:nvGrpSpPr>
          <p:cNvPr id="2432" name="Google Shape;2432;p107"/>
          <p:cNvGrpSpPr/>
          <p:nvPr/>
        </p:nvGrpSpPr>
        <p:grpSpPr>
          <a:xfrm>
            <a:off x="356332" y="2423560"/>
            <a:ext cx="335820" cy="264945"/>
            <a:chOff x="686910" y="1773163"/>
            <a:chExt cx="501000" cy="510000"/>
          </a:xfrm>
        </p:grpSpPr>
        <p:sp>
          <p:nvSpPr>
            <p:cNvPr id="2431" name="Google Shape;2431;p107"/>
            <p:cNvSpPr/>
            <p:nvPr/>
          </p:nvSpPr>
          <p:spPr>
            <a:xfrm>
              <a:off x="686910" y="1773163"/>
              <a:ext cx="501000" cy="510000"/>
            </a:xfrm>
            <a:prstGeom prst="ellipse">
              <a:avLst/>
            </a:prstGeom>
            <a:solidFill>
              <a:srgbClr val="4F81BD"/>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33" name="Google Shape;2433;p107"/>
            <p:cNvSpPr/>
            <p:nvPr/>
          </p:nvSpPr>
          <p:spPr>
            <a:xfrm>
              <a:off x="843539" y="1902418"/>
              <a:ext cx="215676" cy="263574"/>
            </a:xfrm>
            <a:custGeom>
              <a:rect b="b" l="l" r="r" t="t"/>
              <a:pathLst>
                <a:path extrusionOk="0" h="21600" w="2160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FFFFF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25"/>
                <a:buFont typeface="Arial"/>
                <a:buNone/>
              </a:pPr>
              <a:r>
                <a:t/>
              </a:r>
              <a:endParaRPr b="0" i="0" sz="1125" u="none" cap="none" strike="noStrike">
                <a:solidFill>
                  <a:srgbClr val="000000"/>
                </a:solidFill>
                <a:latin typeface="Corbel"/>
                <a:ea typeface="Corbel"/>
                <a:cs typeface="Corbel"/>
                <a:sym typeface="Corbel"/>
              </a:endParaRPr>
            </a:p>
          </p:txBody>
        </p:sp>
      </p:grpSp>
      <p:sp>
        <p:nvSpPr>
          <p:cNvPr id="2434" name="Google Shape;2434;p107"/>
          <p:cNvSpPr txBox="1"/>
          <p:nvPr/>
        </p:nvSpPr>
        <p:spPr>
          <a:xfrm>
            <a:off x="4359925" y="3525950"/>
            <a:ext cx="1845000" cy="1236900"/>
          </a:xfrm>
          <a:prstGeom prst="rect">
            <a:avLst/>
          </a:prstGeom>
          <a:noFill/>
          <a:ln>
            <a:noFill/>
          </a:ln>
        </p:spPr>
        <p:txBody>
          <a:bodyPr anchorCtr="0" anchor="t" bIns="40775" lIns="81550" spcFirstLastPara="1" rIns="81550" wrap="square" tIns="40775">
            <a:noAutofit/>
          </a:bodyPr>
          <a:lstStyle/>
          <a:p>
            <a:pPr indent="0" lvl="0" marL="0" marR="0" rtl="0" algn="l">
              <a:lnSpc>
                <a:spcPct val="100000"/>
              </a:lnSpc>
              <a:spcBef>
                <a:spcPts val="180"/>
              </a:spcBef>
              <a:spcAft>
                <a:spcPts val="0"/>
              </a:spcAft>
              <a:buNone/>
            </a:pPr>
            <a:r>
              <a:rPr lang="en-GB" sz="900">
                <a:solidFill>
                  <a:srgbClr val="FFFFFF"/>
                </a:solidFill>
                <a:latin typeface="Maven Pro"/>
                <a:ea typeface="Maven Pro"/>
                <a:cs typeface="Maven Pro"/>
                <a:sym typeface="Maven Pro"/>
              </a:rPr>
              <a:t>1. Video Planning and Filming</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rPr lang="en-GB" sz="900">
                <a:solidFill>
                  <a:srgbClr val="FFFFFF"/>
                </a:solidFill>
                <a:latin typeface="Maven Pro"/>
                <a:ea typeface="Maven Pro"/>
                <a:cs typeface="Maven Pro"/>
                <a:sym typeface="Maven Pro"/>
              </a:rPr>
              <a:t>2. Poster design </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rPr lang="en-GB" sz="900">
                <a:solidFill>
                  <a:srgbClr val="FFFFFF"/>
                </a:solidFill>
                <a:latin typeface="Maven Pro"/>
                <a:ea typeface="Maven Pro"/>
                <a:cs typeface="Maven Pro"/>
                <a:sym typeface="Maven Pro"/>
              </a:rPr>
              <a:t>3. Prepare Final Presentation slides</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rPr lang="en-GB" sz="900">
                <a:solidFill>
                  <a:srgbClr val="FFFFFF"/>
                </a:solidFill>
                <a:latin typeface="Maven Pro"/>
                <a:ea typeface="Maven Pro"/>
                <a:cs typeface="Maven Pro"/>
                <a:sym typeface="Maven Pro"/>
              </a:rPr>
              <a:t>4. UAT Round 1</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rPr lang="en-GB" sz="900">
                <a:solidFill>
                  <a:srgbClr val="FFFFFF"/>
                </a:solidFill>
                <a:latin typeface="Maven Pro"/>
                <a:ea typeface="Maven Pro"/>
                <a:cs typeface="Maven Pro"/>
                <a:sym typeface="Maven Pro"/>
              </a:rPr>
              <a:t>5. Start working on Report</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t/>
            </a:r>
            <a:endParaRPr sz="900">
              <a:solidFill>
                <a:srgbClr val="FFFFFF"/>
              </a:solidFill>
              <a:latin typeface="Maven Pro"/>
              <a:ea typeface="Maven Pro"/>
              <a:cs typeface="Maven Pro"/>
              <a:sym typeface="Maven Pro"/>
            </a:endParaRPr>
          </a:p>
        </p:txBody>
      </p:sp>
      <p:sp>
        <p:nvSpPr>
          <p:cNvPr id="2435" name="Google Shape;2435;p107"/>
          <p:cNvSpPr txBox="1"/>
          <p:nvPr/>
        </p:nvSpPr>
        <p:spPr>
          <a:xfrm>
            <a:off x="201074" y="3538628"/>
            <a:ext cx="1730400" cy="1467000"/>
          </a:xfrm>
          <a:prstGeom prst="rect">
            <a:avLst/>
          </a:prstGeom>
          <a:noFill/>
          <a:ln>
            <a:noFill/>
          </a:ln>
        </p:spPr>
        <p:txBody>
          <a:bodyPr anchorCtr="0" anchor="t" bIns="40775" lIns="81550" spcFirstLastPara="1" rIns="81550" wrap="square" tIns="40775">
            <a:noAutofit/>
          </a:bodyPr>
          <a:lstStyle/>
          <a:p>
            <a:pPr indent="-228600" lvl="0" marL="228600" rtl="0" algn="l">
              <a:spcBef>
                <a:spcPts val="0"/>
              </a:spcBef>
              <a:spcAft>
                <a:spcPts val="0"/>
              </a:spcAft>
              <a:buClr>
                <a:schemeClr val="lt1"/>
              </a:buClr>
              <a:buSzPts val="900"/>
              <a:buFont typeface="Maven Pro"/>
              <a:buAutoNum type="arabicPeriod"/>
            </a:pPr>
            <a:r>
              <a:rPr lang="en-GB" sz="900">
                <a:solidFill>
                  <a:schemeClr val="lt1"/>
                </a:solidFill>
                <a:latin typeface="Maven Pro"/>
                <a:ea typeface="Maven Pro"/>
                <a:cs typeface="Maven Pro"/>
                <a:sym typeface="Maven Pro"/>
              </a:rPr>
              <a:t>Review feedbacks from presentation</a:t>
            </a:r>
            <a:endParaRPr sz="900">
              <a:solidFill>
                <a:schemeClr val="lt1"/>
              </a:solidFill>
              <a:latin typeface="Maven Pro"/>
              <a:ea typeface="Maven Pro"/>
              <a:cs typeface="Maven Pro"/>
              <a:sym typeface="Maven Pro"/>
            </a:endParaRPr>
          </a:p>
          <a:p>
            <a:pPr indent="-228600" lvl="0" marL="228600" rtl="0" algn="l">
              <a:spcBef>
                <a:spcPts val="0"/>
              </a:spcBef>
              <a:spcAft>
                <a:spcPts val="0"/>
              </a:spcAft>
              <a:buClr>
                <a:schemeClr val="lt1"/>
              </a:buClr>
              <a:buSzPts val="900"/>
              <a:buFont typeface="Maven Pro"/>
              <a:buAutoNum type="arabicPeriod"/>
            </a:pPr>
            <a:r>
              <a:rPr lang="en-GB" sz="900">
                <a:solidFill>
                  <a:schemeClr val="lt1"/>
                </a:solidFill>
                <a:latin typeface="Maven Pro"/>
                <a:ea typeface="Maven Pro"/>
                <a:cs typeface="Maven Pro"/>
                <a:sym typeface="Maven Pro"/>
              </a:rPr>
              <a:t>Update requirements accordingly</a:t>
            </a:r>
            <a:endParaRPr sz="900">
              <a:solidFill>
                <a:schemeClr val="lt1"/>
              </a:solidFill>
              <a:latin typeface="Maven Pro"/>
              <a:ea typeface="Maven Pro"/>
              <a:cs typeface="Maven Pro"/>
              <a:sym typeface="Maven Pro"/>
            </a:endParaRPr>
          </a:p>
          <a:p>
            <a:pPr indent="-228600" lvl="0" marL="228600" rtl="0" algn="l">
              <a:spcBef>
                <a:spcPts val="0"/>
              </a:spcBef>
              <a:spcAft>
                <a:spcPts val="0"/>
              </a:spcAft>
              <a:buClr>
                <a:schemeClr val="lt1"/>
              </a:buClr>
              <a:buSzPts val="900"/>
              <a:buFont typeface="Maven Pro"/>
              <a:buAutoNum type="arabicPeriod"/>
            </a:pPr>
            <a:r>
              <a:rPr lang="en-GB" sz="900">
                <a:solidFill>
                  <a:schemeClr val="lt1"/>
                </a:solidFill>
                <a:latin typeface="Maven Pro"/>
                <a:ea typeface="Maven Pro"/>
                <a:cs typeface="Maven Pro"/>
                <a:sym typeface="Maven Pro"/>
              </a:rPr>
              <a:t>Re-plan schedule for remaining weeks </a:t>
            </a:r>
            <a:endParaRPr sz="900">
              <a:solidFill>
                <a:schemeClr val="lt1"/>
              </a:solidFill>
              <a:latin typeface="Maven Pro"/>
              <a:ea typeface="Maven Pro"/>
              <a:cs typeface="Maven Pro"/>
              <a:sym typeface="Maven Pro"/>
            </a:endParaRPr>
          </a:p>
          <a:p>
            <a:pPr indent="-228600" lvl="0" marL="228600" rtl="0" algn="l">
              <a:spcBef>
                <a:spcPts val="0"/>
              </a:spcBef>
              <a:spcAft>
                <a:spcPts val="0"/>
              </a:spcAft>
              <a:buClr>
                <a:schemeClr val="lt1"/>
              </a:buClr>
              <a:buSzPts val="900"/>
              <a:buFont typeface="Maven Pro"/>
              <a:buAutoNum type="arabicPeriod"/>
            </a:pPr>
            <a:r>
              <a:rPr lang="en-GB" sz="900">
                <a:solidFill>
                  <a:schemeClr val="lt1"/>
                </a:solidFill>
                <a:latin typeface="Maven Pro"/>
                <a:ea typeface="Maven Pro"/>
                <a:cs typeface="Maven Pro"/>
                <a:sym typeface="Maven Pro"/>
              </a:rPr>
              <a:t>Improve on UI designs </a:t>
            </a:r>
            <a:endParaRPr sz="900">
              <a:solidFill>
                <a:schemeClr val="lt1"/>
              </a:solidFill>
              <a:latin typeface="Maven Pro"/>
              <a:ea typeface="Maven Pro"/>
              <a:cs typeface="Maven Pro"/>
              <a:sym typeface="Maven Pro"/>
            </a:endParaRPr>
          </a:p>
          <a:p>
            <a:pPr indent="-228600" lvl="0" marL="228600" rtl="0" algn="l">
              <a:spcBef>
                <a:spcPts val="0"/>
              </a:spcBef>
              <a:spcAft>
                <a:spcPts val="0"/>
              </a:spcAft>
              <a:buClr>
                <a:schemeClr val="lt1"/>
              </a:buClr>
              <a:buSzPts val="900"/>
              <a:buFont typeface="Maven Pro"/>
              <a:buAutoNum type="arabicPeriod"/>
            </a:pPr>
            <a:r>
              <a:rPr lang="en-GB" sz="900">
                <a:solidFill>
                  <a:schemeClr val="lt1"/>
                </a:solidFill>
                <a:latin typeface="Maven Pro"/>
                <a:ea typeface="Maven Pro"/>
                <a:cs typeface="Maven Pro"/>
                <a:sym typeface="Maven Pro"/>
              </a:rPr>
              <a:t>Prepare for UAT</a:t>
            </a:r>
            <a:endParaRPr sz="9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900">
              <a:solidFill>
                <a:srgbClr val="FFFFFF"/>
              </a:solidFill>
              <a:latin typeface="Maven Pro"/>
              <a:ea typeface="Maven Pro"/>
              <a:cs typeface="Maven Pro"/>
              <a:sym typeface="Maven Pro"/>
            </a:endParaRPr>
          </a:p>
        </p:txBody>
      </p:sp>
      <p:sp>
        <p:nvSpPr>
          <p:cNvPr id="2436" name="Google Shape;2436;p107"/>
          <p:cNvSpPr txBox="1"/>
          <p:nvPr/>
        </p:nvSpPr>
        <p:spPr>
          <a:xfrm>
            <a:off x="5255025" y="1845277"/>
            <a:ext cx="1840800" cy="10146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Video Editing</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Finalise poster</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UAT Round 2</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Finalise slides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Post-UAT app improvement</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Final presentation rehearsal</a:t>
            </a:r>
            <a:endParaRPr sz="900">
              <a:solidFill>
                <a:srgbClr val="FFFFFF"/>
              </a:solidFill>
              <a:latin typeface="Maven Pro"/>
              <a:ea typeface="Maven Pro"/>
              <a:cs typeface="Maven Pro"/>
              <a:sym typeface="Maven Pro"/>
            </a:endParaRPr>
          </a:p>
        </p:txBody>
      </p:sp>
      <p:sp>
        <p:nvSpPr>
          <p:cNvPr id="2437" name="Google Shape;2437;p107"/>
          <p:cNvSpPr txBox="1"/>
          <p:nvPr/>
        </p:nvSpPr>
        <p:spPr>
          <a:xfrm>
            <a:off x="5255028" y="1557199"/>
            <a:ext cx="14529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F79646"/>
                </a:solidFill>
                <a:latin typeface="Maven Pro"/>
                <a:ea typeface="Maven Pro"/>
                <a:cs typeface="Maven Pro"/>
                <a:sym typeface="Maven Pro"/>
              </a:rPr>
              <a:t>Week 15</a:t>
            </a:r>
            <a:endParaRPr i="0" sz="1400" u="none" cap="none" strike="noStrike">
              <a:solidFill>
                <a:srgbClr val="000000"/>
              </a:solidFill>
              <a:latin typeface="Maven Pro"/>
              <a:ea typeface="Maven Pro"/>
              <a:cs typeface="Maven Pro"/>
              <a:sym typeface="Maven Pro"/>
            </a:endParaRPr>
          </a:p>
        </p:txBody>
      </p:sp>
      <p:sp>
        <p:nvSpPr>
          <p:cNvPr id="2438" name="Google Shape;2438;p107"/>
          <p:cNvSpPr txBox="1"/>
          <p:nvPr/>
        </p:nvSpPr>
        <p:spPr>
          <a:xfrm>
            <a:off x="1342750" y="1871425"/>
            <a:ext cx="1670100" cy="11007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Research on Japan &amp; India cyclones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Research on climate change</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Case studies on cyclones in India</a:t>
            </a:r>
            <a:endParaRPr sz="900">
              <a:solidFill>
                <a:srgbClr val="FFFFFF"/>
              </a:solidFill>
              <a:latin typeface="Maven Pro"/>
              <a:ea typeface="Maven Pro"/>
              <a:cs typeface="Maven Pro"/>
              <a:sym typeface="Maven Pro"/>
            </a:endParaRPr>
          </a:p>
        </p:txBody>
      </p:sp>
      <p:sp>
        <p:nvSpPr>
          <p:cNvPr id="2439" name="Google Shape;2439;p107"/>
          <p:cNvSpPr txBox="1"/>
          <p:nvPr/>
        </p:nvSpPr>
        <p:spPr>
          <a:xfrm>
            <a:off x="1360532" y="1594526"/>
            <a:ext cx="14541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C0504D"/>
                </a:solidFill>
                <a:latin typeface="Maven Pro"/>
                <a:ea typeface="Maven Pro"/>
                <a:cs typeface="Maven Pro"/>
                <a:sym typeface="Maven Pro"/>
              </a:rPr>
              <a:t>Week 11</a:t>
            </a:r>
            <a:endParaRPr i="0" sz="1400" u="none" cap="none" strike="noStrike">
              <a:solidFill>
                <a:srgbClr val="000000"/>
              </a:solidFill>
              <a:latin typeface="Maven Pro"/>
              <a:ea typeface="Maven Pro"/>
              <a:cs typeface="Maven Pro"/>
              <a:sym typeface="Maven Pro"/>
            </a:endParaRPr>
          </a:p>
        </p:txBody>
      </p:sp>
      <p:sp>
        <p:nvSpPr>
          <p:cNvPr id="2440" name="Google Shape;2440;p107"/>
          <p:cNvSpPr txBox="1"/>
          <p:nvPr/>
        </p:nvSpPr>
        <p:spPr>
          <a:xfrm>
            <a:off x="3358675" y="1888825"/>
            <a:ext cx="1760700" cy="11859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Revised UI layout of app</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Damage Function implementation</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Start working on presentation slides</a:t>
            </a:r>
            <a:endParaRPr sz="900">
              <a:solidFill>
                <a:srgbClr val="FFFFFF"/>
              </a:solidFill>
              <a:latin typeface="Maven Pro"/>
              <a:ea typeface="Maven Pro"/>
              <a:cs typeface="Maven Pro"/>
              <a:sym typeface="Maven Pro"/>
            </a:endParaRPr>
          </a:p>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UAT planning</a:t>
            </a:r>
            <a:endParaRPr sz="900">
              <a:solidFill>
                <a:srgbClr val="FFFFFF"/>
              </a:solidFill>
              <a:latin typeface="Maven Pro"/>
              <a:ea typeface="Maven Pro"/>
              <a:cs typeface="Maven Pro"/>
              <a:sym typeface="Maven Pro"/>
            </a:endParaRPr>
          </a:p>
          <a:p>
            <a:pPr indent="0" lvl="0" marL="0" marR="0" rtl="0" algn="l">
              <a:lnSpc>
                <a:spcPct val="100000"/>
              </a:lnSpc>
              <a:spcBef>
                <a:spcPts val="180"/>
              </a:spcBef>
              <a:spcAft>
                <a:spcPts val="0"/>
              </a:spcAft>
              <a:buNone/>
            </a:pPr>
            <a:r>
              <a:t/>
            </a:r>
            <a:endParaRPr sz="900">
              <a:solidFill>
                <a:srgbClr val="FFFFFF"/>
              </a:solidFill>
              <a:latin typeface="Maven Pro"/>
              <a:ea typeface="Maven Pro"/>
              <a:cs typeface="Maven Pro"/>
              <a:sym typeface="Maven Pro"/>
            </a:endParaRPr>
          </a:p>
        </p:txBody>
      </p:sp>
      <p:sp>
        <p:nvSpPr>
          <p:cNvPr id="2441" name="Google Shape;2441;p107"/>
          <p:cNvSpPr txBox="1"/>
          <p:nvPr/>
        </p:nvSpPr>
        <p:spPr>
          <a:xfrm>
            <a:off x="3348337" y="1594526"/>
            <a:ext cx="14766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8064A2"/>
                </a:solidFill>
                <a:latin typeface="Maven Pro"/>
                <a:ea typeface="Maven Pro"/>
                <a:cs typeface="Maven Pro"/>
                <a:sym typeface="Maven Pro"/>
              </a:rPr>
              <a:t>Week 13</a:t>
            </a:r>
            <a:endParaRPr i="0" sz="1400" u="none" cap="none" strike="noStrike">
              <a:solidFill>
                <a:srgbClr val="000000"/>
              </a:solidFill>
              <a:latin typeface="Maven Pro"/>
              <a:ea typeface="Maven Pro"/>
              <a:cs typeface="Maven Pro"/>
              <a:sym typeface="Maven Pro"/>
            </a:endParaRPr>
          </a:p>
        </p:txBody>
      </p:sp>
      <p:sp>
        <p:nvSpPr>
          <p:cNvPr id="2442" name="Google Shape;2442;p107"/>
          <p:cNvSpPr txBox="1"/>
          <p:nvPr/>
        </p:nvSpPr>
        <p:spPr>
          <a:xfrm>
            <a:off x="6390767" y="3535322"/>
            <a:ext cx="1604100" cy="11859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Work on Report</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Revise slides for CS capstone presentation</a:t>
            </a:r>
            <a:endParaRPr sz="900">
              <a:solidFill>
                <a:srgbClr val="FFFFFF"/>
              </a:solidFill>
              <a:latin typeface="Maven Pro"/>
              <a:ea typeface="Maven Pro"/>
              <a:cs typeface="Maven Pro"/>
              <a:sym typeface="Maven Pro"/>
            </a:endParaRPr>
          </a:p>
          <a:p>
            <a:pPr indent="-228600" lvl="0" marL="228600" marR="0" rtl="0" algn="l">
              <a:lnSpc>
                <a:spcPct val="100000"/>
              </a:lnSpc>
              <a:spcBef>
                <a:spcPts val="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Compile and prepare for Final submission </a:t>
            </a:r>
            <a:endParaRPr sz="900">
              <a:solidFill>
                <a:srgbClr val="FFFFFF"/>
              </a:solidFill>
              <a:latin typeface="Maven Pro"/>
              <a:ea typeface="Maven Pro"/>
              <a:cs typeface="Maven Pro"/>
              <a:sym typeface="Maven Pro"/>
            </a:endParaRPr>
          </a:p>
          <a:p>
            <a:pPr indent="-184150" lvl="0" marL="228600" marR="0" rtl="0" algn="l">
              <a:lnSpc>
                <a:spcPct val="216428"/>
              </a:lnSpc>
              <a:spcBef>
                <a:spcPts val="140"/>
              </a:spcBef>
              <a:spcAft>
                <a:spcPts val="0"/>
              </a:spcAft>
              <a:buClr>
                <a:srgbClr val="1F497D"/>
              </a:buClr>
              <a:buSzPts val="700"/>
              <a:buFont typeface="Arial"/>
              <a:buNone/>
            </a:pPr>
            <a:r>
              <a:t/>
            </a:r>
            <a:endParaRPr i="0" sz="900" u="none" cap="none" strike="noStrike">
              <a:solidFill>
                <a:srgbClr val="FFFFFF"/>
              </a:solidFill>
              <a:latin typeface="Maven Pro"/>
              <a:ea typeface="Maven Pro"/>
              <a:cs typeface="Maven Pro"/>
              <a:sym typeface="Maven Pro"/>
            </a:endParaRPr>
          </a:p>
        </p:txBody>
      </p:sp>
      <p:sp>
        <p:nvSpPr>
          <p:cNvPr id="2443" name="Google Shape;2443;p107"/>
          <p:cNvSpPr txBox="1"/>
          <p:nvPr/>
        </p:nvSpPr>
        <p:spPr>
          <a:xfrm>
            <a:off x="7346275" y="2215450"/>
            <a:ext cx="1431900" cy="577800"/>
          </a:xfrm>
          <a:prstGeom prst="rect">
            <a:avLst/>
          </a:prstGeom>
          <a:noFill/>
          <a:ln>
            <a:noFill/>
          </a:ln>
        </p:spPr>
        <p:txBody>
          <a:bodyPr anchorCtr="0" anchor="t" bIns="40775" lIns="81550" spcFirstLastPara="1" rIns="81550" wrap="square" tIns="40775">
            <a:noAutofit/>
          </a:bodyPr>
          <a:lstStyle/>
          <a:p>
            <a:pPr indent="-228600" lvl="0" marL="228600" marR="0" rtl="0" algn="l">
              <a:lnSpc>
                <a:spcPct val="100000"/>
              </a:lnSpc>
              <a:spcBef>
                <a:spcPts val="180"/>
              </a:spcBef>
              <a:spcAft>
                <a:spcPts val="0"/>
              </a:spcAft>
              <a:buClr>
                <a:srgbClr val="FFFFFF"/>
              </a:buClr>
              <a:buSzPts val="900"/>
              <a:buFont typeface="Maven Pro"/>
              <a:buAutoNum type="arabicPeriod"/>
            </a:pPr>
            <a:r>
              <a:rPr lang="en-GB" sz="900">
                <a:solidFill>
                  <a:srgbClr val="FFFFFF"/>
                </a:solidFill>
                <a:latin typeface="Maven Pro"/>
                <a:ea typeface="Maven Pro"/>
                <a:cs typeface="Maven Pro"/>
                <a:sym typeface="Maven Pro"/>
              </a:rPr>
              <a:t>Rehearse for CS presentation</a:t>
            </a:r>
            <a:endParaRPr sz="900">
              <a:solidFill>
                <a:srgbClr val="FFFFFF"/>
              </a:solidFill>
              <a:latin typeface="Maven Pro"/>
              <a:ea typeface="Maven Pro"/>
              <a:cs typeface="Maven Pro"/>
              <a:sym typeface="Maven Pro"/>
            </a:endParaRPr>
          </a:p>
        </p:txBody>
      </p:sp>
      <p:grpSp>
        <p:nvGrpSpPr>
          <p:cNvPr id="2444" name="Google Shape;2444;p107"/>
          <p:cNvGrpSpPr/>
          <p:nvPr/>
        </p:nvGrpSpPr>
        <p:grpSpPr>
          <a:xfrm>
            <a:off x="477376" y="2947257"/>
            <a:ext cx="8102019" cy="136947"/>
            <a:chOff x="477299" y="3252312"/>
            <a:chExt cx="6628503" cy="82513"/>
          </a:xfrm>
        </p:grpSpPr>
        <p:grpSp>
          <p:nvGrpSpPr>
            <p:cNvPr id="2445" name="Google Shape;2445;p107"/>
            <p:cNvGrpSpPr/>
            <p:nvPr/>
          </p:nvGrpSpPr>
          <p:grpSpPr>
            <a:xfrm>
              <a:off x="477299" y="3252312"/>
              <a:ext cx="4967372" cy="82344"/>
              <a:chOff x="4621548" y="7220762"/>
              <a:chExt cx="15050761" cy="321911"/>
            </a:xfrm>
          </p:grpSpPr>
          <p:sp>
            <p:nvSpPr>
              <p:cNvPr id="2446" name="Google Shape;2446;p107"/>
              <p:cNvSpPr/>
              <p:nvPr/>
            </p:nvSpPr>
            <p:spPr>
              <a:xfrm flipH="1" rot="-5400000">
                <a:off x="5696598" y="6145717"/>
                <a:ext cx="321900" cy="2472000"/>
              </a:xfrm>
              <a:prstGeom prst="rect">
                <a:avLst/>
              </a:prstGeom>
              <a:solidFill>
                <a:srgbClr val="4F81B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47" name="Google Shape;2447;p107"/>
              <p:cNvSpPr/>
              <p:nvPr/>
            </p:nvSpPr>
            <p:spPr>
              <a:xfrm>
                <a:off x="9653094" y="7220772"/>
                <a:ext cx="2472000" cy="321900"/>
              </a:xfrm>
              <a:prstGeom prst="rect">
                <a:avLst/>
              </a:prstGeom>
              <a:solidFill>
                <a:srgbClr val="9BBB59"/>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48" name="Google Shape;2448;p107"/>
              <p:cNvSpPr/>
              <p:nvPr/>
            </p:nvSpPr>
            <p:spPr>
              <a:xfrm>
                <a:off x="14684641" y="7220769"/>
                <a:ext cx="2472000" cy="321900"/>
              </a:xfrm>
              <a:prstGeom prst="rect">
                <a:avLst/>
              </a:prstGeom>
              <a:solidFill>
                <a:srgbClr val="4BACC6"/>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49" name="Google Shape;2449;p107"/>
              <p:cNvSpPr/>
              <p:nvPr/>
            </p:nvSpPr>
            <p:spPr>
              <a:xfrm rot="5400000">
                <a:off x="18275359" y="6145712"/>
                <a:ext cx="321900" cy="2472000"/>
              </a:xfrm>
              <a:prstGeom prst="rect">
                <a:avLst/>
              </a:prstGeom>
              <a:solidFill>
                <a:srgbClr val="F79646"/>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50" name="Google Shape;2450;p107"/>
              <p:cNvSpPr/>
              <p:nvPr/>
            </p:nvSpPr>
            <p:spPr>
              <a:xfrm>
                <a:off x="12168868" y="7220769"/>
                <a:ext cx="2472000" cy="321900"/>
              </a:xfrm>
              <a:prstGeom prst="rect">
                <a:avLst/>
              </a:prstGeom>
              <a:solidFill>
                <a:srgbClr val="8064A2"/>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51" name="Google Shape;2451;p107"/>
              <p:cNvSpPr/>
              <p:nvPr/>
            </p:nvSpPr>
            <p:spPr>
              <a:xfrm>
                <a:off x="7137321" y="7220773"/>
                <a:ext cx="2472000" cy="321900"/>
              </a:xfrm>
              <a:prstGeom prst="rect">
                <a:avLst/>
              </a:prstGeom>
              <a:solidFill>
                <a:srgbClr val="C0504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grpSp>
        <p:sp>
          <p:nvSpPr>
            <p:cNvPr id="2414" name="Google Shape;2414;p107"/>
            <p:cNvSpPr/>
            <p:nvPr/>
          </p:nvSpPr>
          <p:spPr>
            <a:xfrm flipH="1" rot="-5400000">
              <a:off x="5826345" y="2885719"/>
              <a:ext cx="82283" cy="815923"/>
            </a:xfrm>
            <a:prstGeom prst="rect">
              <a:avLst/>
            </a:prstGeom>
            <a:solidFill>
              <a:srgbClr val="4F81B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sp>
          <p:nvSpPr>
            <p:cNvPr id="2420" name="Google Shape;2420;p107"/>
            <p:cNvSpPr/>
            <p:nvPr/>
          </p:nvSpPr>
          <p:spPr>
            <a:xfrm>
              <a:off x="6289879" y="3252542"/>
              <a:ext cx="815923" cy="82283"/>
            </a:xfrm>
            <a:prstGeom prst="rect">
              <a:avLst/>
            </a:prstGeom>
            <a:solidFill>
              <a:srgbClr val="C0504D"/>
            </a:solidFill>
            <a:ln>
              <a:noFill/>
            </a:ln>
          </p:spPr>
          <p:txBody>
            <a:bodyPr anchorCtr="0" anchor="ctr" bIns="41125" lIns="82275" spcFirstLastPara="1" rIns="82275" wrap="square" tIns="41125">
              <a:noAutofit/>
            </a:bodyPr>
            <a:lstStyle/>
            <a:p>
              <a:pPr indent="0" lvl="0" marL="0" marR="0" rtl="0" algn="ctr">
                <a:lnSpc>
                  <a:spcPct val="100000"/>
                </a:lnSpc>
                <a:spcBef>
                  <a:spcPts val="0"/>
                </a:spcBef>
                <a:spcAft>
                  <a:spcPts val="0"/>
                </a:spcAft>
                <a:buClr>
                  <a:srgbClr val="000000"/>
                </a:buClr>
                <a:buSzPts val="506"/>
                <a:buFont typeface="Arial"/>
                <a:buNone/>
              </a:pPr>
              <a:r>
                <a:t/>
              </a:r>
              <a:endParaRPr b="1" i="0" sz="506" u="none" cap="none" strike="noStrike">
                <a:solidFill>
                  <a:srgbClr val="FFFFFF"/>
                </a:solidFill>
                <a:latin typeface="Corbel"/>
                <a:ea typeface="Corbel"/>
                <a:cs typeface="Corbel"/>
                <a:sym typeface="Corbel"/>
              </a:endParaRPr>
            </a:p>
          </p:txBody>
        </p:sp>
      </p:grpSp>
      <p:sp>
        <p:nvSpPr>
          <p:cNvPr id="2452" name="Google Shape;2452;p107"/>
          <p:cNvSpPr txBox="1"/>
          <p:nvPr/>
        </p:nvSpPr>
        <p:spPr>
          <a:xfrm>
            <a:off x="7353369" y="1944604"/>
            <a:ext cx="1431900" cy="276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C0504D"/>
                </a:solidFill>
                <a:latin typeface="Maven Pro"/>
                <a:ea typeface="Maven Pro"/>
                <a:cs typeface="Maven Pro"/>
                <a:sym typeface="Maven Pro"/>
              </a:rPr>
              <a:t>Week 17</a:t>
            </a:r>
            <a:endParaRPr i="0" sz="1200" u="none" cap="none" strike="noStrike">
              <a:solidFill>
                <a:srgbClr val="000000"/>
              </a:solidFill>
              <a:latin typeface="Maven Pro"/>
              <a:ea typeface="Maven Pro"/>
              <a:cs typeface="Maven Pro"/>
              <a:sym typeface="Maven Pro"/>
            </a:endParaRPr>
          </a:p>
        </p:txBody>
      </p:sp>
      <p:sp>
        <p:nvSpPr>
          <p:cNvPr id="2453" name="Google Shape;2453;p10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Revised Timeline</a:t>
            </a:r>
            <a:endParaRPr/>
          </a:p>
        </p:txBody>
      </p:sp>
      <p:sp>
        <p:nvSpPr>
          <p:cNvPr id="2454" name="Google Shape;2454;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8" name="Shape 2458"/>
        <p:cNvGrpSpPr/>
        <p:nvPr/>
      </p:nvGrpSpPr>
      <p:grpSpPr>
        <a:xfrm>
          <a:off x="0" y="0"/>
          <a:ext cx="0" cy="0"/>
          <a:chOff x="0" y="0"/>
          <a:chExt cx="0" cy="0"/>
        </a:xfrm>
      </p:grpSpPr>
      <p:grpSp>
        <p:nvGrpSpPr>
          <p:cNvPr id="2459" name="Google Shape;2459;p108"/>
          <p:cNvGrpSpPr/>
          <p:nvPr/>
        </p:nvGrpSpPr>
        <p:grpSpPr>
          <a:xfrm flipH="1">
            <a:off x="5914384" y="1258512"/>
            <a:ext cx="1052626" cy="1045307"/>
            <a:chOff x="7098912" y="1969392"/>
            <a:chExt cx="359651" cy="361560"/>
          </a:xfrm>
        </p:grpSpPr>
        <p:sp>
          <p:nvSpPr>
            <p:cNvPr id="2460" name="Google Shape;2460;p108"/>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08"/>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08"/>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08"/>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08"/>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08"/>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08"/>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08"/>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08"/>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08"/>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08"/>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08"/>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08"/>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108"/>
          <p:cNvGrpSpPr/>
          <p:nvPr/>
        </p:nvGrpSpPr>
        <p:grpSpPr>
          <a:xfrm>
            <a:off x="2020642" y="1410529"/>
            <a:ext cx="988955" cy="944000"/>
            <a:chOff x="6259175" y="1559008"/>
            <a:chExt cx="271743" cy="272093"/>
          </a:xfrm>
        </p:grpSpPr>
        <p:sp>
          <p:nvSpPr>
            <p:cNvPr id="2474" name="Google Shape;2474;p108"/>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08"/>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08"/>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08"/>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08"/>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08"/>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08"/>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08"/>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08"/>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08"/>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08"/>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08"/>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08"/>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08"/>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08"/>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08"/>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08"/>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108"/>
          <p:cNvGrpSpPr/>
          <p:nvPr/>
        </p:nvGrpSpPr>
        <p:grpSpPr>
          <a:xfrm>
            <a:off x="5995812" y="3125128"/>
            <a:ext cx="889770" cy="944006"/>
            <a:chOff x="1333682" y="3344330"/>
            <a:chExt cx="271213" cy="383088"/>
          </a:xfrm>
        </p:grpSpPr>
        <p:sp>
          <p:nvSpPr>
            <p:cNvPr id="2492" name="Google Shape;2492;p108"/>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08"/>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08"/>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08"/>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08"/>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08"/>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08"/>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08"/>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08"/>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08"/>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08"/>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108"/>
          <p:cNvGrpSpPr/>
          <p:nvPr/>
        </p:nvGrpSpPr>
        <p:grpSpPr>
          <a:xfrm>
            <a:off x="1988799" y="3125136"/>
            <a:ext cx="1052609" cy="943998"/>
            <a:chOff x="6671087" y="2009304"/>
            <a:chExt cx="332757" cy="281833"/>
          </a:xfrm>
        </p:grpSpPr>
        <p:sp>
          <p:nvSpPr>
            <p:cNvPr id="2504" name="Google Shape;2504;p108"/>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08"/>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6" name="Google Shape;2506;p108"/>
          <p:cNvSpPr txBox="1"/>
          <p:nvPr/>
        </p:nvSpPr>
        <p:spPr>
          <a:xfrm>
            <a:off x="1097463" y="2489175"/>
            <a:ext cx="28353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Maven Pro"/>
                <a:ea typeface="Maven Pro"/>
                <a:cs typeface="Maven Pro"/>
                <a:sym typeface="Maven Pro"/>
              </a:rPr>
              <a:t>Increased Team Efficiency</a:t>
            </a:r>
            <a:endParaRPr sz="1600">
              <a:solidFill>
                <a:srgbClr val="FFFFFF"/>
              </a:solidFill>
              <a:latin typeface="Maven Pro"/>
              <a:ea typeface="Maven Pro"/>
              <a:cs typeface="Maven Pro"/>
              <a:sym typeface="Maven Pro"/>
            </a:endParaRPr>
          </a:p>
        </p:txBody>
      </p:sp>
      <p:sp>
        <p:nvSpPr>
          <p:cNvPr id="2507" name="Google Shape;2507;p108"/>
          <p:cNvSpPr txBox="1"/>
          <p:nvPr/>
        </p:nvSpPr>
        <p:spPr>
          <a:xfrm>
            <a:off x="1303413" y="4203775"/>
            <a:ext cx="24234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Maven Pro"/>
                <a:ea typeface="Maven Pro"/>
                <a:cs typeface="Maven Pro"/>
                <a:sym typeface="Maven Pro"/>
              </a:rPr>
              <a:t>More focused task</a:t>
            </a:r>
            <a:endParaRPr sz="1600">
              <a:solidFill>
                <a:srgbClr val="FFFFFF"/>
              </a:solidFill>
              <a:latin typeface="Maven Pro"/>
              <a:ea typeface="Maven Pro"/>
              <a:cs typeface="Maven Pro"/>
              <a:sym typeface="Maven Pro"/>
            </a:endParaRPr>
          </a:p>
        </p:txBody>
      </p:sp>
      <p:sp>
        <p:nvSpPr>
          <p:cNvPr id="2508" name="Google Shape;2508;p108"/>
          <p:cNvSpPr txBox="1"/>
          <p:nvPr/>
        </p:nvSpPr>
        <p:spPr>
          <a:xfrm>
            <a:off x="5023038" y="4133700"/>
            <a:ext cx="2835300" cy="9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Maven Pro"/>
                <a:ea typeface="Maven Pro"/>
                <a:cs typeface="Maven Pro"/>
                <a:sym typeface="Maven Pro"/>
              </a:rPr>
              <a:t>Solving problem collaboratively</a:t>
            </a:r>
            <a:endParaRPr sz="1600">
              <a:solidFill>
                <a:srgbClr val="FFFFFF"/>
              </a:solidFill>
              <a:latin typeface="Maven Pro"/>
              <a:ea typeface="Maven Pro"/>
              <a:cs typeface="Maven Pro"/>
              <a:sym typeface="Maven Pro"/>
            </a:endParaRPr>
          </a:p>
        </p:txBody>
      </p:sp>
      <p:sp>
        <p:nvSpPr>
          <p:cNvPr id="2509" name="Google Shape;2509;p108"/>
          <p:cNvSpPr txBox="1"/>
          <p:nvPr/>
        </p:nvSpPr>
        <p:spPr>
          <a:xfrm>
            <a:off x="5023038" y="2368425"/>
            <a:ext cx="2835300" cy="6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Maven Pro"/>
                <a:ea typeface="Maven Pro"/>
                <a:cs typeface="Maven Pro"/>
                <a:sym typeface="Maven Pro"/>
              </a:rPr>
              <a:t>Better communication within the team</a:t>
            </a:r>
            <a:endParaRPr sz="1600">
              <a:solidFill>
                <a:srgbClr val="FFFFFF"/>
              </a:solidFill>
              <a:latin typeface="Maven Pro"/>
              <a:ea typeface="Maven Pro"/>
              <a:cs typeface="Maven Pro"/>
              <a:sym typeface="Maven Pro"/>
            </a:endParaRPr>
          </a:p>
        </p:txBody>
      </p:sp>
      <p:sp>
        <p:nvSpPr>
          <p:cNvPr id="2510" name="Google Shape;2510;p108"/>
          <p:cNvSpPr txBox="1"/>
          <p:nvPr>
            <p:ph type="ctrTitle"/>
          </p:nvPr>
        </p:nvSpPr>
        <p:spPr>
          <a:xfrm>
            <a:off x="618825" y="411675"/>
            <a:ext cx="649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Project Management Approach</a:t>
            </a:r>
            <a:endParaRPr/>
          </a:p>
        </p:txBody>
      </p:sp>
      <p:sp>
        <p:nvSpPr>
          <p:cNvPr id="2511" name="Google Shape;2511;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09"/>
          <p:cNvSpPr/>
          <p:nvPr/>
        </p:nvSpPr>
        <p:spPr>
          <a:xfrm>
            <a:off x="6065725" y="1438525"/>
            <a:ext cx="2756400" cy="3366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09"/>
          <p:cNvSpPr/>
          <p:nvPr/>
        </p:nvSpPr>
        <p:spPr>
          <a:xfrm>
            <a:off x="3176200" y="1438525"/>
            <a:ext cx="2756400" cy="3366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09"/>
          <p:cNvSpPr/>
          <p:nvPr/>
        </p:nvSpPr>
        <p:spPr>
          <a:xfrm>
            <a:off x="286675" y="1438525"/>
            <a:ext cx="2756400" cy="3366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09"/>
          <p:cNvSpPr txBox="1"/>
          <p:nvPr/>
        </p:nvSpPr>
        <p:spPr>
          <a:xfrm>
            <a:off x="286675" y="1446675"/>
            <a:ext cx="2756400" cy="32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u="sng">
              <a:highlight>
                <a:schemeClr val="lt2"/>
              </a:highlight>
              <a:latin typeface="Maven Pro"/>
              <a:ea typeface="Maven Pro"/>
              <a:cs typeface="Maven Pro"/>
              <a:sym typeface="Maven Pro"/>
            </a:endParaRPr>
          </a:p>
          <a:p>
            <a:pPr indent="0" lvl="0" marL="0" rtl="0" algn="ctr">
              <a:spcBef>
                <a:spcPts val="0"/>
              </a:spcBef>
              <a:spcAft>
                <a:spcPts val="0"/>
              </a:spcAft>
              <a:buNone/>
            </a:pPr>
            <a:r>
              <a:t/>
            </a:r>
            <a:endParaRPr b="1" sz="600">
              <a:solidFill>
                <a:srgbClr val="FFFFFF"/>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GB" sz="1500">
                <a:solidFill>
                  <a:schemeClr val="lt1"/>
                </a:solidFill>
                <a:latin typeface="Maven Pro"/>
                <a:ea typeface="Maven Pro"/>
                <a:cs typeface="Maven Pro"/>
                <a:sym typeface="Maven Pro"/>
              </a:rPr>
              <a:t>We change from analysing Japan and Philippines to Japan and India</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GB" sz="1500">
                <a:solidFill>
                  <a:schemeClr val="lt1"/>
                </a:solidFill>
                <a:latin typeface="Maven Pro"/>
                <a:ea typeface="Maven Pro"/>
                <a:cs typeface="Maven Pro"/>
                <a:sym typeface="Maven Pro"/>
              </a:rPr>
              <a:t>Shift from application priority to research priority</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GB" sz="1500">
                <a:solidFill>
                  <a:schemeClr val="lt1"/>
                </a:solidFill>
                <a:latin typeface="Maven Pro"/>
                <a:ea typeface="Maven Pro"/>
                <a:cs typeface="Maven Pro"/>
                <a:sym typeface="Maven Pro"/>
              </a:rPr>
              <a:t>Include Climate change into both Research and Application  </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500">
              <a:solidFill>
                <a:srgbClr val="FFFFFF"/>
              </a:solidFill>
              <a:latin typeface="Maven Pro"/>
              <a:ea typeface="Maven Pro"/>
              <a:cs typeface="Maven Pro"/>
              <a:sym typeface="Maven Pro"/>
            </a:endParaRPr>
          </a:p>
        </p:txBody>
      </p:sp>
      <p:sp>
        <p:nvSpPr>
          <p:cNvPr id="2520" name="Google Shape;2520;p109"/>
          <p:cNvSpPr txBox="1"/>
          <p:nvPr/>
        </p:nvSpPr>
        <p:spPr>
          <a:xfrm>
            <a:off x="3176200" y="1434475"/>
            <a:ext cx="2756400" cy="3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u="sng">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500">
                <a:solidFill>
                  <a:srgbClr val="FFFFFF"/>
                </a:solidFill>
                <a:latin typeface="Maven Pro"/>
                <a:ea typeface="Maven Pro"/>
                <a:cs typeface="Maven Pro"/>
                <a:sym typeface="Maven Pro"/>
              </a:rPr>
              <a:t>Application (Initial)</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Flask</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Django</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PostgreSQL</a:t>
            </a:r>
            <a:endParaRPr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500">
              <a:solidFill>
                <a:srgbClr val="FFFFFF"/>
              </a:solidFill>
              <a:latin typeface="Maven Pro"/>
              <a:ea typeface="Maven Pro"/>
              <a:cs typeface="Maven Pro"/>
              <a:sym typeface="Maven Pro"/>
            </a:endParaRPr>
          </a:p>
          <a:p>
            <a:pPr indent="0" lvl="0" marL="0" rtl="0" algn="ctr">
              <a:spcBef>
                <a:spcPts val="0"/>
              </a:spcBef>
              <a:spcAft>
                <a:spcPts val="0"/>
              </a:spcAft>
              <a:buNone/>
            </a:pPr>
            <a:r>
              <a:rPr lang="en-GB" sz="1500">
                <a:solidFill>
                  <a:srgbClr val="FFFFFF"/>
                </a:solidFill>
                <a:latin typeface="Maven Pro"/>
                <a:ea typeface="Maven Pro"/>
                <a:cs typeface="Maven Pro"/>
                <a:sym typeface="Maven Pro"/>
              </a:rPr>
              <a:t>Dashboard (Final)</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Plotly</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Dash</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CSV data</a:t>
            </a:r>
            <a:endParaRPr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5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1500">
              <a:solidFill>
                <a:srgbClr val="FFFFFF"/>
              </a:solidFill>
              <a:latin typeface="Maven Pro"/>
              <a:ea typeface="Maven Pro"/>
              <a:cs typeface="Maven Pro"/>
              <a:sym typeface="Maven Pro"/>
            </a:endParaRPr>
          </a:p>
        </p:txBody>
      </p:sp>
      <p:sp>
        <p:nvSpPr>
          <p:cNvPr id="2521" name="Google Shape;2521;p109"/>
          <p:cNvSpPr txBox="1"/>
          <p:nvPr/>
        </p:nvSpPr>
        <p:spPr>
          <a:xfrm>
            <a:off x="6065725" y="1434475"/>
            <a:ext cx="2756400" cy="33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u="sng">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b="1" sz="6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Case Study India:</a:t>
            </a:r>
            <a:endParaRPr sz="1500">
              <a:solidFill>
                <a:srgbClr val="FFFFFF"/>
              </a:solidFill>
              <a:latin typeface="Maven Pro"/>
              <a:ea typeface="Maven Pro"/>
              <a:cs typeface="Maven Pro"/>
              <a:sym typeface="Maven Pro"/>
            </a:endParaRPr>
          </a:p>
          <a:p>
            <a:pPr indent="-323850" lvl="1" marL="9144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Odisha cyclone changed to Typhoon </a:t>
            </a:r>
            <a:r>
              <a:rPr lang="en-GB" sz="1500">
                <a:solidFill>
                  <a:srgbClr val="FFFFFF"/>
                </a:solidFill>
                <a:latin typeface="Maven Pro"/>
                <a:ea typeface="Maven Pro"/>
                <a:cs typeface="Maven Pro"/>
                <a:sym typeface="Maven Pro"/>
              </a:rPr>
              <a:t>Phailin</a:t>
            </a:r>
            <a:r>
              <a:rPr lang="en-GB" sz="1500">
                <a:solidFill>
                  <a:srgbClr val="FFFFFF"/>
                </a:solidFill>
                <a:latin typeface="Maven Pro"/>
                <a:ea typeface="Maven Pro"/>
                <a:cs typeface="Maven Pro"/>
                <a:sym typeface="Maven Pro"/>
              </a:rPr>
              <a:t>  </a:t>
            </a:r>
            <a:endParaRPr sz="15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Unable to find data for produced capital </a:t>
            </a:r>
            <a:endParaRPr sz="15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GB" sz="1500">
                <a:solidFill>
                  <a:srgbClr val="FFFFFF"/>
                </a:solidFill>
                <a:latin typeface="Maven Pro"/>
                <a:ea typeface="Maven Pro"/>
                <a:cs typeface="Maven Pro"/>
                <a:sym typeface="Maven Pro"/>
              </a:rPr>
              <a:t>Damage per Category model used for final damage function</a:t>
            </a:r>
            <a:endParaRPr sz="1500">
              <a:solidFill>
                <a:srgbClr val="FFFFFF"/>
              </a:solidFill>
              <a:latin typeface="Maven Pro"/>
              <a:ea typeface="Maven Pro"/>
              <a:cs typeface="Maven Pro"/>
              <a:sym typeface="Maven Pro"/>
            </a:endParaRPr>
          </a:p>
        </p:txBody>
      </p:sp>
      <p:sp>
        <p:nvSpPr>
          <p:cNvPr id="2522" name="Google Shape;2522;p109"/>
          <p:cNvSpPr txBox="1"/>
          <p:nvPr/>
        </p:nvSpPr>
        <p:spPr>
          <a:xfrm>
            <a:off x="3574300" y="1256825"/>
            <a:ext cx="1960200" cy="418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Maven Pro"/>
                <a:ea typeface="Maven Pro"/>
                <a:cs typeface="Maven Pro"/>
                <a:sym typeface="Maven Pro"/>
              </a:rPr>
              <a:t>ARCHITECTURE</a:t>
            </a:r>
            <a:endParaRPr b="1" sz="1600">
              <a:latin typeface="Maven Pro"/>
              <a:ea typeface="Maven Pro"/>
              <a:cs typeface="Maven Pro"/>
              <a:sym typeface="Maven Pro"/>
            </a:endParaRPr>
          </a:p>
        </p:txBody>
      </p:sp>
      <p:sp>
        <p:nvSpPr>
          <p:cNvPr id="2523" name="Google Shape;2523;p109"/>
          <p:cNvSpPr txBox="1"/>
          <p:nvPr/>
        </p:nvSpPr>
        <p:spPr>
          <a:xfrm>
            <a:off x="6463825" y="1256825"/>
            <a:ext cx="1960200" cy="418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Maven Pro"/>
                <a:ea typeface="Maven Pro"/>
                <a:cs typeface="Maven Pro"/>
                <a:sym typeface="Maven Pro"/>
              </a:rPr>
              <a:t>RESEARCH</a:t>
            </a:r>
            <a:endParaRPr b="1" sz="1600">
              <a:latin typeface="Maven Pro"/>
              <a:ea typeface="Maven Pro"/>
              <a:cs typeface="Maven Pro"/>
              <a:sym typeface="Maven Pro"/>
            </a:endParaRPr>
          </a:p>
        </p:txBody>
      </p:sp>
      <p:sp>
        <p:nvSpPr>
          <p:cNvPr id="2524" name="Google Shape;2524;p109"/>
          <p:cNvSpPr txBox="1"/>
          <p:nvPr/>
        </p:nvSpPr>
        <p:spPr>
          <a:xfrm>
            <a:off x="684775" y="1256825"/>
            <a:ext cx="1960200" cy="418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Maven Pro"/>
                <a:ea typeface="Maven Pro"/>
                <a:cs typeface="Maven Pro"/>
                <a:sym typeface="Maven Pro"/>
              </a:rPr>
              <a:t>SCOPE</a:t>
            </a:r>
            <a:endParaRPr b="1" sz="1600">
              <a:latin typeface="Maven Pro"/>
              <a:ea typeface="Maven Pro"/>
              <a:cs typeface="Maven Pro"/>
              <a:sym typeface="Maven Pro"/>
            </a:endParaRPr>
          </a:p>
        </p:txBody>
      </p:sp>
      <p:sp>
        <p:nvSpPr>
          <p:cNvPr id="2525" name="Google Shape;2525;p109"/>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Change Management</a:t>
            </a:r>
            <a:endParaRPr/>
          </a:p>
        </p:txBody>
      </p:sp>
      <p:sp>
        <p:nvSpPr>
          <p:cNvPr id="2526" name="Google Shape;2526;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10"/>
          <p:cNvSpPr txBox="1"/>
          <p:nvPr>
            <p:ph type="title"/>
          </p:nvPr>
        </p:nvSpPr>
        <p:spPr>
          <a:xfrm>
            <a:off x="1441950" y="1496400"/>
            <a:ext cx="6260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Stakeholder Management</a:t>
            </a:r>
            <a:endParaRPr sz="4800"/>
          </a:p>
        </p:txBody>
      </p:sp>
      <p:sp>
        <p:nvSpPr>
          <p:cNvPr id="2532" name="Google Shape;2532;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8"/>
          <p:cNvSpPr txBox="1"/>
          <p:nvPr/>
        </p:nvSpPr>
        <p:spPr>
          <a:xfrm>
            <a:off x="600900" y="1209250"/>
            <a:ext cx="8085600" cy="166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800">
                <a:solidFill>
                  <a:srgbClr val="FFFFFF"/>
                </a:solidFill>
                <a:latin typeface="Maven Pro"/>
                <a:ea typeface="Maven Pro"/>
                <a:cs typeface="Maven Pro"/>
                <a:sym typeface="Maven Pro"/>
              </a:rPr>
              <a:t>Cycovid-20</a:t>
            </a:r>
            <a:r>
              <a:rPr b="1" lang="en-GB" sz="1800">
                <a:solidFill>
                  <a:srgbClr val="FFFFFF"/>
                </a:solidFill>
                <a:latin typeface="Maven Pro"/>
                <a:ea typeface="Maven Pro"/>
                <a:cs typeface="Maven Pro"/>
                <a:sym typeface="Maven Pro"/>
              </a:rPr>
              <a:t> Vulnerability Index: </a:t>
            </a:r>
            <a:endParaRPr sz="1800">
              <a:solidFill>
                <a:srgbClr val="FFFFFF"/>
              </a:solidFill>
              <a:latin typeface="Maven Pro"/>
              <a:ea typeface="Maven Pro"/>
              <a:cs typeface="Maven Pro"/>
              <a:sym typeface="Maven Pro"/>
            </a:endParaRPr>
          </a:p>
          <a:p>
            <a:pPr indent="-336550" lvl="0" marL="457200" rtl="0" algn="l">
              <a:lnSpc>
                <a:spcPct val="150000"/>
              </a:lnSpc>
              <a:spcBef>
                <a:spcPts val="0"/>
              </a:spcBef>
              <a:spcAft>
                <a:spcPts val="0"/>
              </a:spcAft>
              <a:buClr>
                <a:srgbClr val="FFFFFF"/>
              </a:buClr>
              <a:buSzPts val="1700"/>
              <a:buFont typeface="Maven Pro"/>
              <a:buChar char="●"/>
            </a:pPr>
            <a:r>
              <a:rPr b="1" lang="en-GB" sz="1700">
                <a:solidFill>
                  <a:srgbClr val="FFFFFF"/>
                </a:solidFill>
                <a:latin typeface="Maven Pro"/>
                <a:ea typeface="Maven Pro"/>
                <a:cs typeface="Maven Pro"/>
                <a:sym typeface="Maven Pro"/>
              </a:rPr>
              <a:t>Equation 1:</a:t>
            </a:r>
            <a:r>
              <a:rPr lang="en-GB" sz="1700">
                <a:solidFill>
                  <a:srgbClr val="FFFFFF"/>
                </a:solidFill>
                <a:latin typeface="Maven Pro"/>
                <a:ea typeface="Maven Pro"/>
                <a:cs typeface="Maven Pro"/>
                <a:sym typeface="Maven Pro"/>
              </a:rPr>
              <a:t> </a:t>
            </a:r>
            <a:endParaRPr sz="1700">
              <a:solidFill>
                <a:srgbClr val="FFFFFF"/>
              </a:solidFill>
              <a:latin typeface="Maven Pro"/>
              <a:ea typeface="Maven Pro"/>
              <a:cs typeface="Maven Pro"/>
              <a:sym typeface="Maven Pro"/>
            </a:endParaRPr>
          </a:p>
          <a:p>
            <a:pPr indent="-336550" lvl="0" marL="457200" rtl="0" algn="l">
              <a:lnSpc>
                <a:spcPct val="150000"/>
              </a:lnSpc>
              <a:spcBef>
                <a:spcPts val="0"/>
              </a:spcBef>
              <a:spcAft>
                <a:spcPts val="0"/>
              </a:spcAft>
              <a:buClr>
                <a:srgbClr val="FFFFFF"/>
              </a:buClr>
              <a:buSzPts val="1700"/>
              <a:buFont typeface="Maven Pro"/>
              <a:buChar char="●"/>
            </a:pPr>
            <a:r>
              <a:rPr b="1" lang="en-GB" sz="1700">
                <a:solidFill>
                  <a:srgbClr val="FFFFFF"/>
                </a:solidFill>
                <a:latin typeface="Maven Pro"/>
                <a:ea typeface="Maven Pro"/>
                <a:cs typeface="Maven Pro"/>
                <a:sym typeface="Maven Pro"/>
              </a:rPr>
              <a:t>Equation 2: </a:t>
            </a:r>
            <a:endParaRPr b="1" sz="1700">
              <a:solidFill>
                <a:srgbClr val="FFFFFF"/>
              </a:solidFill>
              <a:latin typeface="Maven Pro"/>
              <a:ea typeface="Maven Pro"/>
              <a:cs typeface="Maven Pro"/>
              <a:sym typeface="Maven Pro"/>
            </a:endParaRPr>
          </a:p>
          <a:p>
            <a:pPr indent="-336550" lvl="0" marL="457200" rtl="0" algn="l">
              <a:lnSpc>
                <a:spcPct val="150000"/>
              </a:lnSpc>
              <a:spcBef>
                <a:spcPts val="0"/>
              </a:spcBef>
              <a:spcAft>
                <a:spcPts val="0"/>
              </a:spcAft>
              <a:buClr>
                <a:srgbClr val="FFFFFF"/>
              </a:buClr>
              <a:buSzPts val="1700"/>
              <a:buFont typeface="Maven Pro"/>
              <a:buChar char="●"/>
            </a:pPr>
            <a:r>
              <a:rPr lang="en-GB" sz="1700">
                <a:solidFill>
                  <a:srgbClr val="FFFFFF"/>
                </a:solidFill>
                <a:latin typeface="Maven Pro"/>
                <a:ea typeface="Maven Pro"/>
                <a:cs typeface="Maven Pro"/>
                <a:sym typeface="Maven Pro"/>
              </a:rPr>
              <a:t>Weighted each metric and calculate scores for each country</a:t>
            </a:r>
            <a:endParaRPr sz="1700">
              <a:solidFill>
                <a:srgbClr val="FFFFFF"/>
              </a:solidFill>
              <a:latin typeface="Maven Pro"/>
              <a:ea typeface="Maven Pro"/>
              <a:cs typeface="Maven Pro"/>
              <a:sym typeface="Maven Pro"/>
            </a:endParaRPr>
          </a:p>
          <a:p>
            <a:pPr indent="-336550" lvl="0" marL="457200" rtl="0" algn="l">
              <a:lnSpc>
                <a:spcPct val="150000"/>
              </a:lnSpc>
              <a:spcBef>
                <a:spcPts val="0"/>
              </a:spcBef>
              <a:spcAft>
                <a:spcPts val="0"/>
              </a:spcAft>
              <a:buClr>
                <a:srgbClr val="FFFFFF"/>
              </a:buClr>
              <a:buSzPts val="1700"/>
              <a:buFont typeface="Maven Pro"/>
              <a:buChar char="●"/>
            </a:pPr>
            <a:r>
              <a:rPr b="1" lang="en-GB" sz="1700">
                <a:solidFill>
                  <a:srgbClr val="FFFFFF"/>
                </a:solidFill>
                <a:latin typeface="Maven Pro"/>
                <a:ea typeface="Maven Pro"/>
                <a:cs typeface="Maven Pro"/>
                <a:sym typeface="Maven Pro"/>
              </a:rPr>
              <a:t>Japan </a:t>
            </a:r>
            <a:r>
              <a:rPr lang="en-GB" sz="1700">
                <a:solidFill>
                  <a:srgbClr val="FFFFFF"/>
                </a:solidFill>
                <a:latin typeface="Maven Pro"/>
                <a:ea typeface="Maven Pro"/>
                <a:cs typeface="Maven Pro"/>
                <a:sym typeface="Maven Pro"/>
              </a:rPr>
              <a:t>(Developed Country) &amp; </a:t>
            </a:r>
            <a:r>
              <a:rPr b="1" lang="en-GB" sz="1700">
                <a:solidFill>
                  <a:srgbClr val="FFFFFF"/>
                </a:solidFill>
                <a:latin typeface="Maven Pro"/>
                <a:ea typeface="Maven Pro"/>
                <a:cs typeface="Maven Pro"/>
                <a:sym typeface="Maven Pro"/>
              </a:rPr>
              <a:t>India </a:t>
            </a:r>
            <a:r>
              <a:rPr lang="en-GB" sz="1700">
                <a:solidFill>
                  <a:srgbClr val="FFFFFF"/>
                </a:solidFill>
                <a:latin typeface="Maven Pro"/>
                <a:ea typeface="Maven Pro"/>
                <a:cs typeface="Maven Pro"/>
                <a:sym typeface="Maven Pro"/>
              </a:rPr>
              <a:t>(Less Developed Country)</a:t>
            </a:r>
            <a:endParaRPr sz="1700">
              <a:solidFill>
                <a:srgbClr val="FFFFFF"/>
              </a:solidFill>
              <a:latin typeface="Maven Pro"/>
              <a:ea typeface="Maven Pro"/>
              <a:cs typeface="Maven Pro"/>
              <a:sym typeface="Maven Pro"/>
            </a:endParaRPr>
          </a:p>
        </p:txBody>
      </p:sp>
      <p:pic>
        <p:nvPicPr>
          <p:cNvPr id="721" name="Google Shape;721;p48"/>
          <p:cNvPicPr preferRelativeResize="0"/>
          <p:nvPr/>
        </p:nvPicPr>
        <p:blipFill>
          <a:blip r:embed="rId3">
            <a:alphaModFix/>
          </a:blip>
          <a:stretch>
            <a:fillRect/>
          </a:stretch>
        </p:blipFill>
        <p:spPr>
          <a:xfrm>
            <a:off x="219000" y="3488850"/>
            <a:ext cx="8706002" cy="1400575"/>
          </a:xfrm>
          <a:prstGeom prst="rect">
            <a:avLst/>
          </a:prstGeom>
          <a:noFill/>
          <a:ln>
            <a:noFill/>
          </a:ln>
        </p:spPr>
      </p:pic>
      <p:sp>
        <p:nvSpPr>
          <p:cNvPr id="722" name="Google Shape;722;p48"/>
          <p:cNvSpPr txBox="1"/>
          <p:nvPr>
            <p:ph type="ctrTitle"/>
          </p:nvPr>
        </p:nvSpPr>
        <p:spPr>
          <a:xfrm>
            <a:off x="618825" y="411675"/>
            <a:ext cx="8085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Japan &amp; India - Weightage Analysis</a:t>
            </a:r>
            <a:endParaRPr/>
          </a:p>
        </p:txBody>
      </p:sp>
      <p:sp>
        <p:nvSpPr>
          <p:cNvPr id="723" name="Google Shape;723;p48"/>
          <p:cNvSpPr txBox="1"/>
          <p:nvPr/>
        </p:nvSpPr>
        <p:spPr>
          <a:xfrm>
            <a:off x="2457300" y="1609300"/>
            <a:ext cx="2190900" cy="3915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Maven Pro"/>
                <a:ea typeface="Maven Pro"/>
                <a:cs typeface="Maven Pro"/>
                <a:sym typeface="Maven Pro"/>
              </a:rPr>
              <a:t>Category + Duration</a:t>
            </a:r>
            <a:endParaRPr b="1" sz="1600">
              <a:latin typeface="Maven Pro"/>
              <a:ea typeface="Maven Pro"/>
              <a:cs typeface="Maven Pro"/>
              <a:sym typeface="Maven Pro"/>
            </a:endParaRPr>
          </a:p>
        </p:txBody>
      </p:sp>
      <p:sp>
        <p:nvSpPr>
          <p:cNvPr id="724" name="Google Shape;724;p48"/>
          <p:cNvSpPr txBox="1"/>
          <p:nvPr/>
        </p:nvSpPr>
        <p:spPr>
          <a:xfrm>
            <a:off x="2457300" y="2037400"/>
            <a:ext cx="4815000" cy="391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Maven Pro"/>
                <a:ea typeface="Maven Pro"/>
                <a:cs typeface="Maven Pro"/>
                <a:sym typeface="Maven Pro"/>
              </a:rPr>
              <a:t>GDP + Pop Density + Worldwide Gov Indicators</a:t>
            </a:r>
            <a:endParaRPr b="1" sz="1600">
              <a:latin typeface="Maven Pro"/>
              <a:ea typeface="Maven Pro"/>
              <a:cs typeface="Maven Pro"/>
              <a:sym typeface="Maven Pro"/>
            </a:endParaRPr>
          </a:p>
        </p:txBody>
      </p:sp>
      <p:sp>
        <p:nvSpPr>
          <p:cNvPr id="725" name="Google Shape;72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111"/>
          <p:cNvSpPr txBox="1"/>
          <p:nvPr/>
        </p:nvSpPr>
        <p:spPr>
          <a:xfrm>
            <a:off x="1383225" y="1796975"/>
            <a:ext cx="541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pic>
        <p:nvPicPr>
          <p:cNvPr id="2538" name="Google Shape;2538;p111"/>
          <p:cNvPicPr preferRelativeResize="0"/>
          <p:nvPr/>
        </p:nvPicPr>
        <p:blipFill rotWithShape="1">
          <a:blip r:embed="rId3">
            <a:alphaModFix/>
          </a:blip>
          <a:srcRect b="28592" l="8387" r="10099" t="30455"/>
          <a:stretch/>
        </p:blipFill>
        <p:spPr>
          <a:xfrm>
            <a:off x="920138" y="2339200"/>
            <a:ext cx="1316424" cy="372025"/>
          </a:xfrm>
          <a:prstGeom prst="rect">
            <a:avLst/>
          </a:prstGeom>
          <a:noFill/>
          <a:ln>
            <a:noFill/>
          </a:ln>
        </p:spPr>
      </p:pic>
      <p:pic>
        <p:nvPicPr>
          <p:cNvPr id="2539" name="Google Shape;2539;p111"/>
          <p:cNvPicPr preferRelativeResize="0"/>
          <p:nvPr/>
        </p:nvPicPr>
        <p:blipFill rotWithShape="1">
          <a:blip r:embed="rId4">
            <a:alphaModFix/>
          </a:blip>
          <a:srcRect b="11878" l="0" r="0" t="0"/>
          <a:stretch/>
        </p:blipFill>
        <p:spPr>
          <a:xfrm>
            <a:off x="6712025" y="1205950"/>
            <a:ext cx="1761475" cy="1033199"/>
          </a:xfrm>
          <a:prstGeom prst="rect">
            <a:avLst/>
          </a:prstGeom>
          <a:noFill/>
          <a:ln>
            <a:noFill/>
          </a:ln>
        </p:spPr>
      </p:pic>
      <p:sp>
        <p:nvSpPr>
          <p:cNvPr id="2540" name="Google Shape;2540;p111"/>
          <p:cNvSpPr txBox="1"/>
          <p:nvPr/>
        </p:nvSpPr>
        <p:spPr>
          <a:xfrm>
            <a:off x="669350" y="3159275"/>
            <a:ext cx="2409600" cy="16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Weekly Fixed meetings on:</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Monday or</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Friday</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rgbClr val="FFFFFF"/>
                </a:solidFill>
                <a:latin typeface="Maven Pro"/>
                <a:ea typeface="Maven Pro"/>
                <a:cs typeface="Maven Pro"/>
                <a:sym typeface="Maven Pro"/>
              </a:rPr>
              <a:t>Constant Email Communication</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500">
                <a:solidFill>
                  <a:srgbClr val="FFFFFF"/>
                </a:solidFill>
                <a:latin typeface="Maven Pro"/>
                <a:ea typeface="Maven Pro"/>
                <a:cs typeface="Maven Pro"/>
                <a:sym typeface="Maven Pro"/>
              </a:rPr>
              <a:t>Total meetings: 14</a:t>
            </a:r>
            <a:endParaRPr sz="1500">
              <a:solidFill>
                <a:srgbClr val="FFFFFF"/>
              </a:solidFill>
              <a:latin typeface="Maven Pro"/>
              <a:ea typeface="Maven Pro"/>
              <a:cs typeface="Maven Pro"/>
              <a:sym typeface="Maven Pro"/>
            </a:endParaRPr>
          </a:p>
        </p:txBody>
      </p:sp>
      <p:sp>
        <p:nvSpPr>
          <p:cNvPr id="2541" name="Google Shape;2541;p111"/>
          <p:cNvSpPr txBox="1"/>
          <p:nvPr/>
        </p:nvSpPr>
        <p:spPr>
          <a:xfrm>
            <a:off x="3788250" y="3160075"/>
            <a:ext cx="2329500" cy="15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Weekly Fixed meetings on:</a:t>
            </a:r>
            <a:endParaRPr>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lang="en-GB">
                <a:solidFill>
                  <a:srgbClr val="FFFFFF"/>
                </a:solidFill>
                <a:latin typeface="Maven Pro"/>
                <a:ea typeface="Maven Pro"/>
                <a:cs typeface="Maven Pro"/>
                <a:sym typeface="Maven Pro"/>
              </a:rPr>
              <a:t>Wednesday</a:t>
            </a:r>
            <a:endParaRPr>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rgbClr val="FFFFFF"/>
                </a:solidFill>
                <a:latin typeface="Maven Pro"/>
                <a:ea typeface="Maven Pro"/>
                <a:cs typeface="Maven Pro"/>
                <a:sym typeface="Maven Pro"/>
              </a:rPr>
              <a:t>Constant Email Communication</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500">
                <a:solidFill>
                  <a:srgbClr val="FFFFFF"/>
                </a:solidFill>
                <a:latin typeface="Maven Pro"/>
                <a:ea typeface="Maven Pro"/>
                <a:cs typeface="Maven Pro"/>
                <a:sym typeface="Maven Pro"/>
              </a:rPr>
              <a:t>Total Meetings: 10</a:t>
            </a:r>
            <a:endParaRPr sz="1500">
              <a:solidFill>
                <a:srgbClr val="FFFFFF"/>
              </a:solidFill>
              <a:latin typeface="Maven Pro"/>
              <a:ea typeface="Maven Pro"/>
              <a:cs typeface="Maven Pro"/>
              <a:sym typeface="Maven Pro"/>
            </a:endParaRPr>
          </a:p>
        </p:txBody>
      </p:sp>
      <p:sp>
        <p:nvSpPr>
          <p:cNvPr id="2542" name="Google Shape;2542;p111"/>
          <p:cNvSpPr txBox="1"/>
          <p:nvPr/>
        </p:nvSpPr>
        <p:spPr>
          <a:xfrm>
            <a:off x="6674650" y="3124200"/>
            <a:ext cx="2329500" cy="10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aven Pro"/>
                <a:ea typeface="Maven Pro"/>
                <a:cs typeface="Maven Pro"/>
                <a:sym typeface="Maven Pro"/>
              </a:rPr>
              <a:t>Scrum Meetings Every two days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rPr lang="en-GB">
                <a:solidFill>
                  <a:srgbClr val="FFFFFF"/>
                </a:solidFill>
                <a:latin typeface="Maven Pro"/>
                <a:ea typeface="Maven Pro"/>
                <a:cs typeface="Maven Pro"/>
                <a:sym typeface="Maven Pro"/>
              </a:rPr>
              <a:t>Communication</a:t>
            </a:r>
            <a:r>
              <a:rPr lang="en-GB">
                <a:solidFill>
                  <a:srgbClr val="FFFFFF"/>
                </a:solidFill>
                <a:latin typeface="Maven Pro"/>
                <a:ea typeface="Maven Pro"/>
                <a:cs typeface="Maven Pro"/>
                <a:sym typeface="Maven Pro"/>
              </a:rPr>
              <a:t> via: Teams, Drive and Clubhouse</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600">
              <a:solidFill>
                <a:srgbClr val="FFFFFF"/>
              </a:solidFill>
              <a:latin typeface="Maven Pro"/>
              <a:ea typeface="Maven Pro"/>
              <a:cs typeface="Maven Pro"/>
              <a:sym typeface="Maven Pro"/>
            </a:endParaRPr>
          </a:p>
          <a:p>
            <a:pPr indent="0" lvl="0" marL="0" rtl="0" algn="l">
              <a:spcBef>
                <a:spcPts val="0"/>
              </a:spcBef>
              <a:spcAft>
                <a:spcPts val="0"/>
              </a:spcAft>
              <a:buNone/>
            </a:pPr>
            <a:r>
              <a:rPr lang="en-GB" sz="1500">
                <a:solidFill>
                  <a:srgbClr val="FFFFFF"/>
                </a:solidFill>
                <a:latin typeface="Maven Pro"/>
                <a:ea typeface="Maven Pro"/>
                <a:cs typeface="Maven Pro"/>
                <a:sym typeface="Maven Pro"/>
              </a:rPr>
              <a:t>Total meetings: 32</a:t>
            </a:r>
            <a:endParaRPr sz="1500">
              <a:solidFill>
                <a:srgbClr val="FFFFFF"/>
              </a:solidFill>
              <a:latin typeface="Maven Pro"/>
              <a:ea typeface="Maven Pro"/>
              <a:cs typeface="Maven Pro"/>
              <a:sym typeface="Maven Pro"/>
            </a:endParaRPr>
          </a:p>
        </p:txBody>
      </p:sp>
      <p:pic>
        <p:nvPicPr>
          <p:cNvPr id="2543" name="Google Shape;2543;p111"/>
          <p:cNvPicPr preferRelativeResize="0"/>
          <p:nvPr/>
        </p:nvPicPr>
        <p:blipFill rotWithShape="1">
          <a:blip r:embed="rId5">
            <a:alphaModFix/>
          </a:blip>
          <a:srcRect b="9665" l="0" r="0" t="0"/>
          <a:stretch/>
        </p:blipFill>
        <p:spPr>
          <a:xfrm>
            <a:off x="1031350" y="1205950"/>
            <a:ext cx="1093990" cy="1067625"/>
          </a:xfrm>
          <a:prstGeom prst="rect">
            <a:avLst/>
          </a:prstGeom>
          <a:noFill/>
          <a:ln>
            <a:noFill/>
          </a:ln>
        </p:spPr>
      </p:pic>
      <p:pic>
        <p:nvPicPr>
          <p:cNvPr id="2544" name="Google Shape;2544;p111"/>
          <p:cNvPicPr preferRelativeResize="0"/>
          <p:nvPr/>
        </p:nvPicPr>
        <p:blipFill>
          <a:blip r:embed="rId6">
            <a:alphaModFix/>
          </a:blip>
          <a:stretch>
            <a:fillRect/>
          </a:stretch>
        </p:blipFill>
        <p:spPr>
          <a:xfrm>
            <a:off x="3926138" y="1171525"/>
            <a:ext cx="1444125" cy="1067625"/>
          </a:xfrm>
          <a:prstGeom prst="rect">
            <a:avLst/>
          </a:prstGeom>
          <a:noFill/>
          <a:ln>
            <a:noFill/>
          </a:ln>
        </p:spPr>
      </p:pic>
      <p:sp>
        <p:nvSpPr>
          <p:cNvPr id="2545" name="Google Shape;2545;p111"/>
          <p:cNvSpPr txBox="1"/>
          <p:nvPr/>
        </p:nvSpPr>
        <p:spPr>
          <a:xfrm>
            <a:off x="924425" y="2776850"/>
            <a:ext cx="21552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FFFFFF"/>
                </a:solidFill>
                <a:latin typeface="Maven Pro"/>
                <a:ea typeface="Maven Pro"/>
                <a:cs typeface="Maven Pro"/>
                <a:sym typeface="Maven Pro"/>
              </a:rPr>
              <a:t>Mr Huang Sile</a:t>
            </a:r>
            <a:endParaRPr sz="1700">
              <a:solidFill>
                <a:srgbClr val="FFFFFF"/>
              </a:solidFill>
              <a:latin typeface="Maven Pro"/>
              <a:ea typeface="Maven Pro"/>
              <a:cs typeface="Maven Pro"/>
              <a:sym typeface="Maven Pro"/>
            </a:endParaRPr>
          </a:p>
        </p:txBody>
      </p:sp>
      <p:sp>
        <p:nvSpPr>
          <p:cNvPr id="2546" name="Google Shape;2546;p111"/>
          <p:cNvSpPr txBox="1"/>
          <p:nvPr/>
        </p:nvSpPr>
        <p:spPr>
          <a:xfrm>
            <a:off x="4033600" y="2788425"/>
            <a:ext cx="21552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FFFFFF"/>
                </a:solidFill>
                <a:latin typeface="Maven Pro"/>
                <a:ea typeface="Maven Pro"/>
                <a:cs typeface="Maven Pro"/>
                <a:sym typeface="Maven Pro"/>
              </a:rPr>
              <a:t>Prof Wang Hai</a:t>
            </a:r>
            <a:endParaRPr sz="1700">
              <a:solidFill>
                <a:srgbClr val="FFFFFF"/>
              </a:solidFill>
              <a:latin typeface="Maven Pro"/>
              <a:ea typeface="Maven Pro"/>
              <a:cs typeface="Maven Pro"/>
              <a:sym typeface="Maven Pro"/>
            </a:endParaRPr>
          </a:p>
        </p:txBody>
      </p:sp>
      <p:sp>
        <p:nvSpPr>
          <p:cNvPr id="2547" name="Google Shape;2547;p111"/>
          <p:cNvSpPr txBox="1"/>
          <p:nvPr/>
        </p:nvSpPr>
        <p:spPr>
          <a:xfrm>
            <a:off x="6685588" y="2770475"/>
            <a:ext cx="21552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FFFFFF"/>
                </a:solidFill>
                <a:latin typeface="Maven Pro"/>
                <a:ea typeface="Maven Pro"/>
                <a:cs typeface="Maven Pro"/>
                <a:sym typeface="Maven Pro"/>
              </a:rPr>
              <a:t>Cycovid-20 Team</a:t>
            </a:r>
            <a:endParaRPr sz="1700">
              <a:solidFill>
                <a:srgbClr val="FFFFFF"/>
              </a:solidFill>
              <a:latin typeface="Maven Pro"/>
              <a:ea typeface="Maven Pro"/>
              <a:cs typeface="Maven Pro"/>
              <a:sym typeface="Maven Pro"/>
            </a:endParaRPr>
          </a:p>
        </p:txBody>
      </p:sp>
      <p:pic>
        <p:nvPicPr>
          <p:cNvPr id="2548" name="Google Shape;2548;p111"/>
          <p:cNvPicPr preferRelativeResize="0"/>
          <p:nvPr/>
        </p:nvPicPr>
        <p:blipFill>
          <a:blip r:embed="rId7">
            <a:alphaModFix/>
          </a:blip>
          <a:stretch>
            <a:fillRect/>
          </a:stretch>
        </p:blipFill>
        <p:spPr>
          <a:xfrm>
            <a:off x="4164225" y="2327763"/>
            <a:ext cx="967975" cy="372025"/>
          </a:xfrm>
          <a:prstGeom prst="rect">
            <a:avLst/>
          </a:prstGeom>
          <a:noFill/>
          <a:ln>
            <a:noFill/>
          </a:ln>
        </p:spPr>
      </p:pic>
      <p:cxnSp>
        <p:nvCxnSpPr>
          <p:cNvPr id="2549" name="Google Shape;2549;p111"/>
          <p:cNvCxnSpPr/>
          <p:nvPr/>
        </p:nvCxnSpPr>
        <p:spPr>
          <a:xfrm>
            <a:off x="3270175" y="1205950"/>
            <a:ext cx="0" cy="3696300"/>
          </a:xfrm>
          <a:prstGeom prst="straightConnector1">
            <a:avLst/>
          </a:prstGeom>
          <a:noFill/>
          <a:ln cap="flat" cmpd="sng" w="9525">
            <a:solidFill>
              <a:srgbClr val="FFFFFF"/>
            </a:solidFill>
            <a:prstDash val="solid"/>
            <a:round/>
            <a:headEnd len="med" w="med" type="none"/>
            <a:tailEnd len="med" w="med" type="none"/>
          </a:ln>
        </p:spPr>
      </p:cxnSp>
      <p:cxnSp>
        <p:nvCxnSpPr>
          <p:cNvPr id="2550" name="Google Shape;2550;p111"/>
          <p:cNvCxnSpPr/>
          <p:nvPr/>
        </p:nvCxnSpPr>
        <p:spPr>
          <a:xfrm>
            <a:off x="6208988" y="1174875"/>
            <a:ext cx="0" cy="3696300"/>
          </a:xfrm>
          <a:prstGeom prst="straightConnector1">
            <a:avLst/>
          </a:prstGeom>
          <a:noFill/>
          <a:ln cap="flat" cmpd="sng" w="9525">
            <a:solidFill>
              <a:srgbClr val="FFFFFF"/>
            </a:solidFill>
            <a:prstDash val="solid"/>
            <a:round/>
            <a:headEnd len="med" w="med" type="none"/>
            <a:tailEnd len="med" w="med" type="none"/>
          </a:ln>
        </p:spPr>
      </p:cxnSp>
      <p:sp>
        <p:nvSpPr>
          <p:cNvPr id="2551" name="Google Shape;2551;p111"/>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Keyholder Statistics</a:t>
            </a:r>
            <a:endParaRPr/>
          </a:p>
        </p:txBody>
      </p:sp>
      <p:pic>
        <p:nvPicPr>
          <p:cNvPr id="2552" name="Google Shape;2552;p111"/>
          <p:cNvPicPr preferRelativeResize="0"/>
          <p:nvPr/>
        </p:nvPicPr>
        <p:blipFill>
          <a:blip r:embed="rId8">
            <a:alphaModFix/>
          </a:blip>
          <a:stretch>
            <a:fillRect/>
          </a:stretch>
        </p:blipFill>
        <p:spPr>
          <a:xfrm>
            <a:off x="7209600" y="2335212"/>
            <a:ext cx="759726" cy="473075"/>
          </a:xfrm>
          <a:prstGeom prst="rect">
            <a:avLst/>
          </a:prstGeom>
          <a:noFill/>
          <a:ln>
            <a:noFill/>
          </a:ln>
        </p:spPr>
      </p:pic>
      <p:sp>
        <p:nvSpPr>
          <p:cNvPr id="2553" name="Google Shape;2553;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graphicFrame>
        <p:nvGraphicFramePr>
          <p:cNvPr id="2558" name="Google Shape;2558;p112"/>
          <p:cNvGraphicFramePr/>
          <p:nvPr/>
        </p:nvGraphicFramePr>
        <p:xfrm>
          <a:off x="1228425" y="1588850"/>
          <a:ext cx="3000000" cy="3000000"/>
        </p:xfrm>
        <a:graphic>
          <a:graphicData uri="http://schemas.openxmlformats.org/drawingml/2006/table">
            <a:tbl>
              <a:tblPr>
                <a:noFill/>
                <a:tableStyleId>{DC6FE102-76D1-49AB-B4A2-4E2022C4FF85}</a:tableStyleId>
              </a:tblPr>
              <a:tblGrid>
                <a:gridCol w="614125"/>
                <a:gridCol w="3174950"/>
              </a:tblGrid>
              <a:tr h="4730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Database</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Source Code</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Application Guide</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Setup Guide </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Use Case Diagram </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Migration Plan </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rgbClr val="FFFFFF"/>
                          </a:solidFill>
                          <a:latin typeface="Maven Pro"/>
                          <a:ea typeface="Maven Pro"/>
                          <a:cs typeface="Maven Pro"/>
                          <a:sym typeface="Maven Pro"/>
                        </a:rPr>
                        <a:t>Research Paper</a:t>
                      </a:r>
                      <a:endParaRPr sz="2100">
                        <a:solidFill>
                          <a:srgbClr val="FFFFFF"/>
                        </a:solidFill>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bl>
          </a:graphicData>
        </a:graphic>
      </p:graphicFrame>
      <p:grpSp>
        <p:nvGrpSpPr>
          <p:cNvPr id="2559" name="Google Shape;2559;p112"/>
          <p:cNvGrpSpPr/>
          <p:nvPr/>
        </p:nvGrpSpPr>
        <p:grpSpPr>
          <a:xfrm>
            <a:off x="1350656" y="1668622"/>
            <a:ext cx="356196" cy="265631"/>
            <a:chOff x="5216456" y="3725484"/>
            <a:chExt cx="356196" cy="265631"/>
          </a:xfrm>
        </p:grpSpPr>
        <p:sp>
          <p:nvSpPr>
            <p:cNvPr id="2560" name="Google Shape;2560;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61" name="Google Shape;2561;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562" name="Google Shape;2562;p112"/>
          <p:cNvSpPr/>
          <p:nvPr/>
        </p:nvSpPr>
        <p:spPr>
          <a:xfrm>
            <a:off x="1406650" y="475797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2"/>
          <p:cNvSpPr/>
          <p:nvPr/>
        </p:nvSpPr>
        <p:spPr>
          <a:xfrm>
            <a:off x="1406650" y="423312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2"/>
          <p:cNvSpPr/>
          <p:nvPr/>
        </p:nvSpPr>
        <p:spPr>
          <a:xfrm>
            <a:off x="1406650" y="3231213"/>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2"/>
          <p:cNvSpPr/>
          <p:nvPr/>
        </p:nvSpPr>
        <p:spPr>
          <a:xfrm>
            <a:off x="1406650" y="274525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2"/>
          <p:cNvSpPr/>
          <p:nvPr/>
        </p:nvSpPr>
        <p:spPr>
          <a:xfrm>
            <a:off x="1406650" y="223240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2"/>
          <p:cNvSpPr/>
          <p:nvPr/>
        </p:nvSpPr>
        <p:spPr>
          <a:xfrm>
            <a:off x="1406650" y="171955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2"/>
          <p:cNvSpPr/>
          <p:nvPr/>
        </p:nvSpPr>
        <p:spPr>
          <a:xfrm>
            <a:off x="1406650" y="3732175"/>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69" name="Google Shape;2569;p112"/>
          <p:cNvGraphicFramePr/>
          <p:nvPr/>
        </p:nvGraphicFramePr>
        <p:xfrm>
          <a:off x="4809825" y="1567150"/>
          <a:ext cx="3000000" cy="3000000"/>
        </p:xfrm>
        <a:graphic>
          <a:graphicData uri="http://schemas.openxmlformats.org/drawingml/2006/table">
            <a:tbl>
              <a:tblPr>
                <a:noFill/>
                <a:tableStyleId>{DC6FE102-76D1-49AB-B4A2-4E2022C4FF85}</a:tableStyleId>
              </a:tblPr>
              <a:tblGrid>
                <a:gridCol w="653800"/>
                <a:gridCol w="3380000"/>
              </a:tblGrid>
              <a:tr h="47300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Credit Suisse Presentation</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Application Demo</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Application Guide Runthrough</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468450">
                <a:tc>
                  <a:txBody>
                    <a:bodyPr/>
                    <a:lstStyle/>
                    <a:p>
                      <a:pPr indent="0" lvl="0" marL="0" rtl="0" algn="just">
                        <a:spcBef>
                          <a:spcPts val="0"/>
                        </a:spcBef>
                        <a:spcAft>
                          <a:spcPts val="0"/>
                        </a:spcAft>
                        <a:buNone/>
                      </a:pPr>
                      <a:r>
                        <a:t/>
                      </a:r>
                      <a:endParaRPr/>
                    </a:p>
                  </a:txBody>
                  <a:tcPr marT="91425" marB="91425"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2100">
                          <a:solidFill>
                            <a:schemeClr val="lt1"/>
                          </a:solidFill>
                          <a:latin typeface="Maven Pro"/>
                          <a:ea typeface="Maven Pro"/>
                          <a:cs typeface="Maven Pro"/>
                          <a:sym typeface="Maven Pro"/>
                        </a:rPr>
                        <a:t>Github Sharing</a:t>
                      </a:r>
                      <a:endParaRPr sz="2100">
                        <a:latin typeface="Maven Pro"/>
                        <a:ea typeface="Maven Pro"/>
                        <a:cs typeface="Maven Pro"/>
                        <a:sym typeface="Maven Pro"/>
                      </a:endParaRPr>
                    </a:p>
                  </a:txBody>
                  <a:tcPr marT="91425" marB="91425" marR="91425" marL="91425">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bl>
          </a:graphicData>
        </a:graphic>
      </p:graphicFrame>
      <p:sp>
        <p:nvSpPr>
          <p:cNvPr id="2570" name="Google Shape;2570;p112"/>
          <p:cNvSpPr/>
          <p:nvPr/>
        </p:nvSpPr>
        <p:spPr>
          <a:xfrm>
            <a:off x="4988050" y="3514313"/>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2"/>
          <p:cNvSpPr/>
          <p:nvPr/>
        </p:nvSpPr>
        <p:spPr>
          <a:xfrm>
            <a:off x="4988050" y="287595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2"/>
          <p:cNvSpPr/>
          <p:nvPr/>
        </p:nvSpPr>
        <p:spPr>
          <a:xfrm>
            <a:off x="4988050" y="221070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2"/>
          <p:cNvSpPr/>
          <p:nvPr/>
        </p:nvSpPr>
        <p:spPr>
          <a:xfrm>
            <a:off x="4988050" y="1697850"/>
            <a:ext cx="244200" cy="265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112"/>
          <p:cNvGrpSpPr/>
          <p:nvPr/>
        </p:nvGrpSpPr>
        <p:grpSpPr>
          <a:xfrm>
            <a:off x="4932056" y="3541072"/>
            <a:ext cx="356196" cy="265631"/>
            <a:chOff x="5216456" y="3725484"/>
            <a:chExt cx="356196" cy="265631"/>
          </a:xfrm>
        </p:grpSpPr>
        <p:sp>
          <p:nvSpPr>
            <p:cNvPr id="2575" name="Google Shape;2575;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76" name="Google Shape;2576;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77" name="Google Shape;2577;p112"/>
          <p:cNvGrpSpPr/>
          <p:nvPr/>
        </p:nvGrpSpPr>
        <p:grpSpPr>
          <a:xfrm>
            <a:off x="4932056" y="2862509"/>
            <a:ext cx="356196" cy="265631"/>
            <a:chOff x="5216456" y="3725484"/>
            <a:chExt cx="356196" cy="265631"/>
          </a:xfrm>
        </p:grpSpPr>
        <p:sp>
          <p:nvSpPr>
            <p:cNvPr id="2578" name="Google Shape;2578;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79" name="Google Shape;2579;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80" name="Google Shape;2580;p112"/>
          <p:cNvGrpSpPr/>
          <p:nvPr/>
        </p:nvGrpSpPr>
        <p:grpSpPr>
          <a:xfrm>
            <a:off x="4932056" y="2210697"/>
            <a:ext cx="356196" cy="265631"/>
            <a:chOff x="5216456" y="3725484"/>
            <a:chExt cx="356196" cy="265631"/>
          </a:xfrm>
        </p:grpSpPr>
        <p:sp>
          <p:nvSpPr>
            <p:cNvPr id="2581" name="Google Shape;2581;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82" name="Google Shape;2582;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83" name="Google Shape;2583;p112"/>
          <p:cNvGrpSpPr/>
          <p:nvPr/>
        </p:nvGrpSpPr>
        <p:grpSpPr>
          <a:xfrm>
            <a:off x="4932056" y="1657772"/>
            <a:ext cx="356196" cy="265631"/>
            <a:chOff x="5216456" y="3725484"/>
            <a:chExt cx="356196" cy="265631"/>
          </a:xfrm>
        </p:grpSpPr>
        <p:sp>
          <p:nvSpPr>
            <p:cNvPr id="2584" name="Google Shape;2584;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85" name="Google Shape;2585;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86" name="Google Shape;2586;p112"/>
          <p:cNvGrpSpPr/>
          <p:nvPr/>
        </p:nvGrpSpPr>
        <p:grpSpPr>
          <a:xfrm>
            <a:off x="1350656" y="4757897"/>
            <a:ext cx="356196" cy="265631"/>
            <a:chOff x="5216456" y="3725484"/>
            <a:chExt cx="356196" cy="265631"/>
          </a:xfrm>
        </p:grpSpPr>
        <p:sp>
          <p:nvSpPr>
            <p:cNvPr id="2587" name="Google Shape;2587;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88" name="Google Shape;2588;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89" name="Google Shape;2589;p112"/>
          <p:cNvGrpSpPr/>
          <p:nvPr/>
        </p:nvGrpSpPr>
        <p:grpSpPr>
          <a:xfrm>
            <a:off x="1350656" y="4245009"/>
            <a:ext cx="356196" cy="265631"/>
            <a:chOff x="5216456" y="3725484"/>
            <a:chExt cx="356196" cy="265631"/>
          </a:xfrm>
        </p:grpSpPr>
        <p:sp>
          <p:nvSpPr>
            <p:cNvPr id="2590" name="Google Shape;2590;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91" name="Google Shape;2591;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92" name="Google Shape;2592;p112"/>
          <p:cNvGrpSpPr/>
          <p:nvPr/>
        </p:nvGrpSpPr>
        <p:grpSpPr>
          <a:xfrm>
            <a:off x="1350656" y="3732109"/>
            <a:ext cx="356196" cy="265631"/>
            <a:chOff x="5216456" y="3725484"/>
            <a:chExt cx="356196" cy="265631"/>
          </a:xfrm>
        </p:grpSpPr>
        <p:sp>
          <p:nvSpPr>
            <p:cNvPr id="2593" name="Google Shape;2593;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94" name="Google Shape;2594;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95" name="Google Shape;2595;p112"/>
          <p:cNvGrpSpPr/>
          <p:nvPr/>
        </p:nvGrpSpPr>
        <p:grpSpPr>
          <a:xfrm>
            <a:off x="1350656" y="3238647"/>
            <a:ext cx="356196" cy="265631"/>
            <a:chOff x="5216456" y="3725484"/>
            <a:chExt cx="356196" cy="265631"/>
          </a:xfrm>
        </p:grpSpPr>
        <p:sp>
          <p:nvSpPr>
            <p:cNvPr id="2596" name="Google Shape;2596;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597" name="Google Shape;2597;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598" name="Google Shape;2598;p112"/>
          <p:cNvGrpSpPr/>
          <p:nvPr/>
        </p:nvGrpSpPr>
        <p:grpSpPr>
          <a:xfrm>
            <a:off x="1350656" y="2731784"/>
            <a:ext cx="356196" cy="265631"/>
            <a:chOff x="5216456" y="3725484"/>
            <a:chExt cx="356196" cy="265631"/>
          </a:xfrm>
        </p:grpSpPr>
        <p:sp>
          <p:nvSpPr>
            <p:cNvPr id="2599" name="Google Shape;2599;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00" name="Google Shape;2600;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2601" name="Google Shape;2601;p112"/>
          <p:cNvGrpSpPr/>
          <p:nvPr/>
        </p:nvGrpSpPr>
        <p:grpSpPr>
          <a:xfrm>
            <a:off x="1350656" y="2232334"/>
            <a:ext cx="356196" cy="265631"/>
            <a:chOff x="5216456" y="3725484"/>
            <a:chExt cx="356196" cy="265631"/>
          </a:xfrm>
        </p:grpSpPr>
        <p:sp>
          <p:nvSpPr>
            <p:cNvPr id="2602" name="Google Shape;2602;p112"/>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603" name="Google Shape;2603;p112"/>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2604" name="Google Shape;2604;p112"/>
          <p:cNvSpPr txBox="1"/>
          <p:nvPr/>
        </p:nvSpPr>
        <p:spPr>
          <a:xfrm>
            <a:off x="1228425" y="1145250"/>
            <a:ext cx="2336400" cy="418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Maven Pro"/>
                <a:ea typeface="Maven Pro"/>
                <a:cs typeface="Maven Pro"/>
                <a:sym typeface="Maven Pro"/>
              </a:rPr>
              <a:t>Items to Handover</a:t>
            </a:r>
            <a:endParaRPr b="1" sz="1600">
              <a:latin typeface="Maven Pro"/>
              <a:ea typeface="Maven Pro"/>
              <a:cs typeface="Maven Pro"/>
              <a:sym typeface="Maven Pro"/>
            </a:endParaRPr>
          </a:p>
        </p:txBody>
      </p:sp>
      <p:sp>
        <p:nvSpPr>
          <p:cNvPr id="2605" name="Google Shape;2605;p112"/>
          <p:cNvSpPr txBox="1"/>
          <p:nvPr/>
        </p:nvSpPr>
        <p:spPr>
          <a:xfrm>
            <a:off x="5525250" y="1145250"/>
            <a:ext cx="2114100" cy="4185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Maven Pro"/>
                <a:ea typeface="Maven Pro"/>
                <a:cs typeface="Maven Pro"/>
                <a:sym typeface="Maven Pro"/>
              </a:rPr>
              <a:t>Handover Process</a:t>
            </a:r>
            <a:endParaRPr b="1" sz="1600">
              <a:latin typeface="Maven Pro"/>
              <a:ea typeface="Maven Pro"/>
              <a:cs typeface="Maven Pro"/>
              <a:sym typeface="Maven Pro"/>
            </a:endParaRPr>
          </a:p>
        </p:txBody>
      </p:sp>
      <p:cxnSp>
        <p:nvCxnSpPr>
          <p:cNvPr id="2606" name="Google Shape;2606;p112"/>
          <p:cNvCxnSpPr/>
          <p:nvPr/>
        </p:nvCxnSpPr>
        <p:spPr>
          <a:xfrm>
            <a:off x="4446225" y="1273425"/>
            <a:ext cx="0" cy="3696300"/>
          </a:xfrm>
          <a:prstGeom prst="straightConnector1">
            <a:avLst/>
          </a:prstGeom>
          <a:noFill/>
          <a:ln cap="flat" cmpd="sng" w="9525">
            <a:solidFill>
              <a:srgbClr val="FFFFFF"/>
            </a:solidFill>
            <a:prstDash val="solid"/>
            <a:round/>
            <a:headEnd len="med" w="med" type="none"/>
            <a:tailEnd len="med" w="med" type="none"/>
          </a:ln>
        </p:spPr>
      </p:cxnSp>
      <p:sp>
        <p:nvSpPr>
          <p:cNvPr id="2607" name="Google Shape;2607;p112"/>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Handover Process &amp; Plan</a:t>
            </a:r>
            <a:endParaRPr/>
          </a:p>
        </p:txBody>
      </p:sp>
      <p:sp>
        <p:nvSpPr>
          <p:cNvPr id="2608" name="Google Shape;2608;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113"/>
          <p:cNvSpPr txBox="1"/>
          <p:nvPr>
            <p:ph type="ctrTitle"/>
          </p:nvPr>
        </p:nvSpPr>
        <p:spPr>
          <a:xfrm>
            <a:off x="306050" y="1992475"/>
            <a:ext cx="69234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Conclusion </a:t>
            </a:r>
            <a:endParaRPr/>
          </a:p>
        </p:txBody>
      </p:sp>
      <p:sp>
        <p:nvSpPr>
          <p:cNvPr id="2614" name="Google Shape;2614;p113"/>
          <p:cNvSpPr/>
          <p:nvPr/>
        </p:nvSpPr>
        <p:spPr>
          <a:xfrm>
            <a:off x="6544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3"/>
          <p:cNvSpPr txBox="1"/>
          <p:nvPr>
            <p:ph idx="2" type="title"/>
          </p:nvPr>
        </p:nvSpPr>
        <p:spPr>
          <a:xfrm>
            <a:off x="6596900" y="2122225"/>
            <a:ext cx="981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rPr>
              <a:t>06</a:t>
            </a:r>
            <a:endParaRPr>
              <a:solidFill>
                <a:schemeClr val="dk2"/>
              </a:solidFill>
            </a:endParaRPr>
          </a:p>
        </p:txBody>
      </p:sp>
      <p:sp>
        <p:nvSpPr>
          <p:cNvPr id="2616" name="Google Shape;2616;p11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3"/>
          <p:cNvSpPr/>
          <p:nvPr/>
        </p:nvSpPr>
        <p:spPr>
          <a:xfrm>
            <a:off x="1369950" y="3869000"/>
            <a:ext cx="5717496"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8" name="Google Shape;2618;p113"/>
          <p:cNvCxnSpPr>
            <a:stCxn id="2614" idx="2"/>
          </p:cNvCxnSpPr>
          <p:nvPr/>
        </p:nvCxnSpPr>
        <p:spPr>
          <a:xfrm>
            <a:off x="70874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2619" name="Google Shape;2619;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14"/>
          <p:cNvSpPr txBox="1"/>
          <p:nvPr>
            <p:ph type="title"/>
          </p:nvPr>
        </p:nvSpPr>
        <p:spPr>
          <a:xfrm>
            <a:off x="1441950" y="1496400"/>
            <a:ext cx="6260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Team’s X-Factor</a:t>
            </a:r>
            <a:endParaRPr sz="4800"/>
          </a:p>
        </p:txBody>
      </p:sp>
      <p:sp>
        <p:nvSpPr>
          <p:cNvPr id="2625" name="Google Shape;262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115"/>
          <p:cNvSpPr txBox="1"/>
          <p:nvPr/>
        </p:nvSpPr>
        <p:spPr>
          <a:xfrm>
            <a:off x="437688" y="2729500"/>
            <a:ext cx="22587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Plotting of Typhoon Paths</a:t>
            </a:r>
            <a:endParaRPr sz="2300">
              <a:solidFill>
                <a:srgbClr val="FFFFFF"/>
              </a:solidFill>
              <a:latin typeface="Maven Pro"/>
              <a:ea typeface="Maven Pro"/>
              <a:cs typeface="Maven Pro"/>
              <a:sym typeface="Maven Pro"/>
            </a:endParaRPr>
          </a:p>
        </p:txBody>
      </p:sp>
      <p:sp>
        <p:nvSpPr>
          <p:cNvPr id="2631" name="Google Shape;2631;p115"/>
          <p:cNvSpPr txBox="1"/>
          <p:nvPr/>
        </p:nvSpPr>
        <p:spPr>
          <a:xfrm>
            <a:off x="3442648" y="2729500"/>
            <a:ext cx="22587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Immediate Generation of Damages</a:t>
            </a:r>
            <a:endParaRPr sz="2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300">
              <a:solidFill>
                <a:srgbClr val="FFFFFF"/>
              </a:solidFill>
              <a:latin typeface="Maven Pro"/>
              <a:ea typeface="Maven Pro"/>
              <a:cs typeface="Maven Pro"/>
              <a:sym typeface="Maven Pro"/>
            </a:endParaRPr>
          </a:p>
          <a:p>
            <a:pPr indent="0" lvl="0" marL="0" rtl="0" algn="ctr">
              <a:spcBef>
                <a:spcPts val="0"/>
              </a:spcBef>
              <a:spcAft>
                <a:spcPts val="0"/>
              </a:spcAft>
              <a:buNone/>
            </a:pPr>
            <a:r>
              <a:t/>
            </a:r>
            <a:endParaRPr sz="2300">
              <a:solidFill>
                <a:srgbClr val="FFFFFF"/>
              </a:solidFill>
              <a:latin typeface="Maven Pro"/>
              <a:ea typeface="Maven Pro"/>
              <a:cs typeface="Maven Pro"/>
              <a:sym typeface="Maven Pro"/>
            </a:endParaRPr>
          </a:p>
        </p:txBody>
      </p:sp>
      <p:sp>
        <p:nvSpPr>
          <p:cNvPr id="2632" name="Google Shape;2632;p115"/>
          <p:cNvSpPr txBox="1"/>
          <p:nvPr/>
        </p:nvSpPr>
        <p:spPr>
          <a:xfrm>
            <a:off x="6447600" y="2729500"/>
            <a:ext cx="22587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Highly Scalable</a:t>
            </a:r>
            <a:endParaRPr sz="2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sz="2300">
              <a:solidFill>
                <a:srgbClr val="FFFFFF"/>
              </a:solidFill>
              <a:latin typeface="Maven Pro"/>
              <a:ea typeface="Maven Pro"/>
              <a:cs typeface="Maven Pro"/>
              <a:sym typeface="Maven Pro"/>
            </a:endParaRPr>
          </a:p>
          <a:p>
            <a:pPr indent="0" lvl="0" marL="457200" rtl="0" algn="l">
              <a:spcBef>
                <a:spcPts val="0"/>
              </a:spcBef>
              <a:spcAft>
                <a:spcPts val="0"/>
              </a:spcAft>
              <a:buNone/>
            </a:pPr>
            <a:r>
              <a:t/>
            </a:r>
            <a:endParaRPr sz="23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grpSp>
        <p:nvGrpSpPr>
          <p:cNvPr id="2633" name="Google Shape;2633;p115"/>
          <p:cNvGrpSpPr/>
          <p:nvPr/>
        </p:nvGrpSpPr>
        <p:grpSpPr>
          <a:xfrm>
            <a:off x="1148507" y="1648560"/>
            <a:ext cx="837087" cy="878234"/>
            <a:chOff x="7429366" y="3223183"/>
            <a:chExt cx="334634" cy="333904"/>
          </a:xfrm>
        </p:grpSpPr>
        <p:sp>
          <p:nvSpPr>
            <p:cNvPr id="2634" name="Google Shape;2634;p115"/>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5"/>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115"/>
          <p:cNvGrpSpPr/>
          <p:nvPr/>
        </p:nvGrpSpPr>
        <p:grpSpPr>
          <a:xfrm>
            <a:off x="7074202" y="1709843"/>
            <a:ext cx="1005482" cy="755657"/>
            <a:chOff x="1777536" y="2014866"/>
            <a:chExt cx="376444" cy="253772"/>
          </a:xfrm>
        </p:grpSpPr>
        <p:sp>
          <p:nvSpPr>
            <p:cNvPr id="2637" name="Google Shape;2637;p115"/>
            <p:cNvSpPr/>
            <p:nvPr/>
          </p:nvSpPr>
          <p:spPr>
            <a:xfrm>
              <a:off x="1777536" y="2178503"/>
              <a:ext cx="376444" cy="90135"/>
            </a:xfrm>
            <a:custGeom>
              <a:rect b="b" l="l" r="r" t="t"/>
              <a:pathLst>
                <a:path extrusionOk="0" h="2834" w="11836">
                  <a:moveTo>
                    <a:pt x="11431" y="357"/>
                  </a:moveTo>
                  <a:lnTo>
                    <a:pt x="11431" y="2489"/>
                  </a:lnTo>
                  <a:lnTo>
                    <a:pt x="10966" y="2489"/>
                  </a:lnTo>
                  <a:lnTo>
                    <a:pt x="10966" y="357"/>
                  </a:lnTo>
                  <a:close/>
                  <a:moveTo>
                    <a:pt x="10966" y="0"/>
                  </a:moveTo>
                  <a:cubicBezTo>
                    <a:pt x="10764" y="0"/>
                    <a:pt x="10621" y="167"/>
                    <a:pt x="10621" y="346"/>
                  </a:cubicBezTo>
                  <a:lnTo>
                    <a:pt x="10621" y="738"/>
                  </a:lnTo>
                  <a:lnTo>
                    <a:pt x="5525" y="738"/>
                  </a:lnTo>
                  <a:lnTo>
                    <a:pt x="5525" y="631"/>
                  </a:lnTo>
                  <a:cubicBezTo>
                    <a:pt x="5525" y="536"/>
                    <a:pt x="5454" y="453"/>
                    <a:pt x="5359" y="453"/>
                  </a:cubicBezTo>
                  <a:cubicBezTo>
                    <a:pt x="5251" y="453"/>
                    <a:pt x="5180" y="524"/>
                    <a:pt x="5180" y="631"/>
                  </a:cubicBezTo>
                  <a:lnTo>
                    <a:pt x="5180" y="738"/>
                  </a:lnTo>
                  <a:lnTo>
                    <a:pt x="5180" y="2227"/>
                  </a:lnTo>
                  <a:cubicBezTo>
                    <a:pt x="5180" y="2370"/>
                    <a:pt x="5061" y="2489"/>
                    <a:pt x="4906" y="2489"/>
                  </a:cubicBezTo>
                  <a:lnTo>
                    <a:pt x="620" y="2489"/>
                  </a:lnTo>
                  <a:cubicBezTo>
                    <a:pt x="465" y="2489"/>
                    <a:pt x="346" y="2370"/>
                    <a:pt x="346" y="2227"/>
                  </a:cubicBezTo>
                  <a:lnTo>
                    <a:pt x="346" y="1370"/>
                  </a:lnTo>
                  <a:cubicBezTo>
                    <a:pt x="346" y="1286"/>
                    <a:pt x="275" y="1191"/>
                    <a:pt x="167" y="1191"/>
                  </a:cubicBezTo>
                  <a:cubicBezTo>
                    <a:pt x="84" y="1191"/>
                    <a:pt x="1" y="1274"/>
                    <a:pt x="1" y="1370"/>
                  </a:cubicBezTo>
                  <a:lnTo>
                    <a:pt x="1" y="2227"/>
                  </a:lnTo>
                  <a:cubicBezTo>
                    <a:pt x="1" y="2560"/>
                    <a:pt x="275" y="2834"/>
                    <a:pt x="608" y="2834"/>
                  </a:cubicBezTo>
                  <a:lnTo>
                    <a:pt x="6144" y="2834"/>
                  </a:lnTo>
                  <a:cubicBezTo>
                    <a:pt x="6228" y="2834"/>
                    <a:pt x="6323" y="2763"/>
                    <a:pt x="6323" y="2655"/>
                  </a:cubicBezTo>
                  <a:cubicBezTo>
                    <a:pt x="6323" y="2548"/>
                    <a:pt x="6251" y="2477"/>
                    <a:pt x="6144" y="2477"/>
                  </a:cubicBezTo>
                  <a:lnTo>
                    <a:pt x="5454" y="2477"/>
                  </a:lnTo>
                  <a:cubicBezTo>
                    <a:pt x="5561" y="2251"/>
                    <a:pt x="5501" y="2143"/>
                    <a:pt x="5513" y="1072"/>
                  </a:cubicBezTo>
                  <a:lnTo>
                    <a:pt x="5728" y="1072"/>
                  </a:lnTo>
                  <a:lnTo>
                    <a:pt x="5728" y="1465"/>
                  </a:lnTo>
                  <a:cubicBezTo>
                    <a:pt x="5728" y="1548"/>
                    <a:pt x="5799" y="1643"/>
                    <a:pt x="5906" y="1643"/>
                  </a:cubicBezTo>
                  <a:cubicBezTo>
                    <a:pt x="6001" y="1643"/>
                    <a:pt x="6085" y="1572"/>
                    <a:pt x="6085" y="1465"/>
                  </a:cubicBezTo>
                  <a:lnTo>
                    <a:pt x="6085" y="1072"/>
                  </a:lnTo>
                  <a:lnTo>
                    <a:pt x="6275" y="1072"/>
                  </a:lnTo>
                  <a:lnTo>
                    <a:pt x="6275" y="1941"/>
                  </a:lnTo>
                  <a:cubicBezTo>
                    <a:pt x="6275" y="2024"/>
                    <a:pt x="6347" y="2120"/>
                    <a:pt x="6454" y="2120"/>
                  </a:cubicBezTo>
                  <a:cubicBezTo>
                    <a:pt x="6561" y="2120"/>
                    <a:pt x="6632" y="2048"/>
                    <a:pt x="6632" y="1941"/>
                  </a:cubicBezTo>
                  <a:lnTo>
                    <a:pt x="6632" y="1072"/>
                  </a:lnTo>
                  <a:lnTo>
                    <a:pt x="6823" y="1072"/>
                  </a:lnTo>
                  <a:lnTo>
                    <a:pt x="6823" y="1465"/>
                  </a:lnTo>
                  <a:cubicBezTo>
                    <a:pt x="6823" y="1548"/>
                    <a:pt x="6894" y="1643"/>
                    <a:pt x="7002" y="1643"/>
                  </a:cubicBezTo>
                  <a:cubicBezTo>
                    <a:pt x="7109" y="1643"/>
                    <a:pt x="7180" y="1572"/>
                    <a:pt x="7180" y="1465"/>
                  </a:cubicBezTo>
                  <a:lnTo>
                    <a:pt x="7180" y="1072"/>
                  </a:lnTo>
                  <a:lnTo>
                    <a:pt x="7371" y="1072"/>
                  </a:lnTo>
                  <a:lnTo>
                    <a:pt x="7371" y="1465"/>
                  </a:lnTo>
                  <a:cubicBezTo>
                    <a:pt x="7371" y="1548"/>
                    <a:pt x="7454" y="1643"/>
                    <a:pt x="7549" y="1643"/>
                  </a:cubicBezTo>
                  <a:cubicBezTo>
                    <a:pt x="7656" y="1643"/>
                    <a:pt x="7728" y="1572"/>
                    <a:pt x="7728" y="1465"/>
                  </a:cubicBezTo>
                  <a:lnTo>
                    <a:pt x="7728" y="1072"/>
                  </a:lnTo>
                  <a:lnTo>
                    <a:pt x="7930" y="1072"/>
                  </a:lnTo>
                  <a:lnTo>
                    <a:pt x="7930" y="1465"/>
                  </a:lnTo>
                  <a:cubicBezTo>
                    <a:pt x="7930" y="1548"/>
                    <a:pt x="8002" y="1643"/>
                    <a:pt x="8109" y="1643"/>
                  </a:cubicBezTo>
                  <a:cubicBezTo>
                    <a:pt x="8192" y="1643"/>
                    <a:pt x="8287" y="1572"/>
                    <a:pt x="8287" y="1465"/>
                  </a:cubicBezTo>
                  <a:lnTo>
                    <a:pt x="8287" y="1072"/>
                  </a:lnTo>
                  <a:lnTo>
                    <a:pt x="8478" y="1072"/>
                  </a:lnTo>
                  <a:lnTo>
                    <a:pt x="8478" y="1941"/>
                  </a:lnTo>
                  <a:cubicBezTo>
                    <a:pt x="8478" y="2024"/>
                    <a:pt x="8549" y="2120"/>
                    <a:pt x="8657" y="2120"/>
                  </a:cubicBezTo>
                  <a:cubicBezTo>
                    <a:pt x="8764" y="2120"/>
                    <a:pt x="8835" y="2048"/>
                    <a:pt x="8835" y="1941"/>
                  </a:cubicBezTo>
                  <a:lnTo>
                    <a:pt x="8835" y="1072"/>
                  </a:lnTo>
                  <a:lnTo>
                    <a:pt x="9026" y="1072"/>
                  </a:lnTo>
                  <a:lnTo>
                    <a:pt x="9026" y="1465"/>
                  </a:lnTo>
                  <a:cubicBezTo>
                    <a:pt x="9026" y="1548"/>
                    <a:pt x="9097" y="1643"/>
                    <a:pt x="9204" y="1643"/>
                  </a:cubicBezTo>
                  <a:cubicBezTo>
                    <a:pt x="9311" y="1643"/>
                    <a:pt x="9383" y="1572"/>
                    <a:pt x="9383" y="1465"/>
                  </a:cubicBezTo>
                  <a:lnTo>
                    <a:pt x="9383" y="1072"/>
                  </a:lnTo>
                  <a:lnTo>
                    <a:pt x="9573" y="1072"/>
                  </a:lnTo>
                  <a:lnTo>
                    <a:pt x="9573" y="1465"/>
                  </a:lnTo>
                  <a:cubicBezTo>
                    <a:pt x="9573" y="1548"/>
                    <a:pt x="9657" y="1643"/>
                    <a:pt x="9752" y="1643"/>
                  </a:cubicBezTo>
                  <a:cubicBezTo>
                    <a:pt x="9859" y="1643"/>
                    <a:pt x="9931" y="1572"/>
                    <a:pt x="9931" y="1465"/>
                  </a:cubicBezTo>
                  <a:lnTo>
                    <a:pt x="9931" y="1072"/>
                  </a:lnTo>
                  <a:lnTo>
                    <a:pt x="10133" y="1072"/>
                  </a:lnTo>
                  <a:lnTo>
                    <a:pt x="10133" y="1465"/>
                  </a:lnTo>
                  <a:cubicBezTo>
                    <a:pt x="10133" y="1548"/>
                    <a:pt x="10204" y="1643"/>
                    <a:pt x="10312" y="1643"/>
                  </a:cubicBezTo>
                  <a:cubicBezTo>
                    <a:pt x="10407" y="1643"/>
                    <a:pt x="10490" y="1572"/>
                    <a:pt x="10490" y="1465"/>
                  </a:cubicBezTo>
                  <a:lnTo>
                    <a:pt x="10490" y="1072"/>
                  </a:lnTo>
                  <a:lnTo>
                    <a:pt x="10693" y="1072"/>
                  </a:lnTo>
                  <a:lnTo>
                    <a:pt x="10693" y="2477"/>
                  </a:lnTo>
                  <a:lnTo>
                    <a:pt x="6930" y="2477"/>
                  </a:lnTo>
                  <a:cubicBezTo>
                    <a:pt x="6835" y="2477"/>
                    <a:pt x="6752" y="2548"/>
                    <a:pt x="6752" y="2655"/>
                  </a:cubicBezTo>
                  <a:cubicBezTo>
                    <a:pt x="6752" y="2763"/>
                    <a:pt x="6823" y="2834"/>
                    <a:pt x="6930" y="2834"/>
                  </a:cubicBezTo>
                  <a:lnTo>
                    <a:pt x="11502" y="2834"/>
                  </a:lnTo>
                  <a:cubicBezTo>
                    <a:pt x="11693" y="2834"/>
                    <a:pt x="11836" y="2667"/>
                    <a:pt x="11836" y="2489"/>
                  </a:cubicBezTo>
                  <a:lnTo>
                    <a:pt x="11836" y="357"/>
                  </a:lnTo>
                  <a:cubicBezTo>
                    <a:pt x="11764" y="155"/>
                    <a:pt x="11621" y="0"/>
                    <a:pt x="11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5"/>
            <p:cNvSpPr/>
            <p:nvPr/>
          </p:nvSpPr>
          <p:spPr>
            <a:xfrm>
              <a:off x="1859338" y="2014866"/>
              <a:ext cx="107565" cy="167072"/>
            </a:xfrm>
            <a:custGeom>
              <a:rect b="b" l="l" r="r" t="t"/>
              <a:pathLst>
                <a:path extrusionOk="0" h="5253" w="3382">
                  <a:moveTo>
                    <a:pt x="1434" y="0"/>
                  </a:moveTo>
                  <a:cubicBezTo>
                    <a:pt x="1356" y="0"/>
                    <a:pt x="1274" y="67"/>
                    <a:pt x="1263" y="145"/>
                  </a:cubicBezTo>
                  <a:cubicBezTo>
                    <a:pt x="1251" y="240"/>
                    <a:pt x="1322" y="323"/>
                    <a:pt x="1417" y="347"/>
                  </a:cubicBezTo>
                  <a:cubicBezTo>
                    <a:pt x="1453" y="347"/>
                    <a:pt x="1501" y="359"/>
                    <a:pt x="1536" y="371"/>
                  </a:cubicBezTo>
                  <a:cubicBezTo>
                    <a:pt x="2465" y="728"/>
                    <a:pt x="2917" y="1454"/>
                    <a:pt x="2917" y="1776"/>
                  </a:cubicBezTo>
                  <a:cubicBezTo>
                    <a:pt x="2917" y="1931"/>
                    <a:pt x="2822" y="2097"/>
                    <a:pt x="2691" y="2193"/>
                  </a:cubicBezTo>
                  <a:cubicBezTo>
                    <a:pt x="2346" y="1454"/>
                    <a:pt x="1691" y="895"/>
                    <a:pt x="905" y="680"/>
                  </a:cubicBezTo>
                  <a:cubicBezTo>
                    <a:pt x="917" y="645"/>
                    <a:pt x="941" y="597"/>
                    <a:pt x="965" y="561"/>
                  </a:cubicBezTo>
                  <a:cubicBezTo>
                    <a:pt x="1024" y="490"/>
                    <a:pt x="1012" y="371"/>
                    <a:pt x="917" y="323"/>
                  </a:cubicBezTo>
                  <a:cubicBezTo>
                    <a:pt x="888" y="299"/>
                    <a:pt x="852" y="287"/>
                    <a:pt x="815" y="287"/>
                  </a:cubicBezTo>
                  <a:cubicBezTo>
                    <a:pt x="761" y="287"/>
                    <a:pt x="708" y="314"/>
                    <a:pt x="679" y="371"/>
                  </a:cubicBezTo>
                  <a:cubicBezTo>
                    <a:pt x="620" y="442"/>
                    <a:pt x="572" y="538"/>
                    <a:pt x="560" y="621"/>
                  </a:cubicBezTo>
                  <a:cubicBezTo>
                    <a:pt x="370" y="597"/>
                    <a:pt x="179" y="597"/>
                    <a:pt x="179" y="597"/>
                  </a:cubicBezTo>
                  <a:cubicBezTo>
                    <a:pt x="84" y="597"/>
                    <a:pt x="0" y="669"/>
                    <a:pt x="0" y="776"/>
                  </a:cubicBezTo>
                  <a:cubicBezTo>
                    <a:pt x="0" y="859"/>
                    <a:pt x="72" y="954"/>
                    <a:pt x="179" y="954"/>
                  </a:cubicBezTo>
                  <a:cubicBezTo>
                    <a:pt x="179" y="954"/>
                    <a:pt x="322" y="954"/>
                    <a:pt x="536" y="978"/>
                  </a:cubicBezTo>
                  <a:cubicBezTo>
                    <a:pt x="1691" y="1145"/>
                    <a:pt x="2596" y="2157"/>
                    <a:pt x="2596" y="3359"/>
                  </a:cubicBezTo>
                  <a:lnTo>
                    <a:pt x="2596" y="5074"/>
                  </a:lnTo>
                  <a:cubicBezTo>
                    <a:pt x="2596" y="5169"/>
                    <a:pt x="2679" y="5252"/>
                    <a:pt x="2775" y="5252"/>
                  </a:cubicBezTo>
                  <a:cubicBezTo>
                    <a:pt x="2882" y="5252"/>
                    <a:pt x="2953" y="5181"/>
                    <a:pt x="2953" y="5074"/>
                  </a:cubicBezTo>
                  <a:cubicBezTo>
                    <a:pt x="2929" y="3514"/>
                    <a:pt x="3037" y="3145"/>
                    <a:pt x="2822" y="2502"/>
                  </a:cubicBezTo>
                  <a:cubicBezTo>
                    <a:pt x="3203" y="2312"/>
                    <a:pt x="3382" y="1847"/>
                    <a:pt x="3203" y="1442"/>
                  </a:cubicBezTo>
                  <a:cubicBezTo>
                    <a:pt x="2941" y="835"/>
                    <a:pt x="2394" y="323"/>
                    <a:pt x="1667" y="49"/>
                  </a:cubicBezTo>
                  <a:cubicBezTo>
                    <a:pt x="1596" y="14"/>
                    <a:pt x="1513" y="2"/>
                    <a:pt x="1453" y="2"/>
                  </a:cubicBezTo>
                  <a:cubicBezTo>
                    <a:pt x="1447" y="1"/>
                    <a:pt x="1441" y="0"/>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5"/>
            <p:cNvSpPr/>
            <p:nvPr/>
          </p:nvSpPr>
          <p:spPr>
            <a:xfrm>
              <a:off x="1777536" y="2036335"/>
              <a:ext cx="71243" cy="169457"/>
            </a:xfrm>
            <a:custGeom>
              <a:rect b="b" l="l" r="r" t="t"/>
              <a:pathLst>
                <a:path extrusionOk="0" h="5328" w="2240">
                  <a:moveTo>
                    <a:pt x="2048" y="0"/>
                  </a:moveTo>
                  <a:cubicBezTo>
                    <a:pt x="2033" y="0"/>
                    <a:pt x="2017" y="2"/>
                    <a:pt x="2001" y="5"/>
                  </a:cubicBezTo>
                  <a:cubicBezTo>
                    <a:pt x="834" y="351"/>
                    <a:pt x="1" y="1434"/>
                    <a:pt x="1" y="2661"/>
                  </a:cubicBezTo>
                  <a:lnTo>
                    <a:pt x="1" y="5149"/>
                  </a:lnTo>
                  <a:cubicBezTo>
                    <a:pt x="1" y="5232"/>
                    <a:pt x="72" y="5328"/>
                    <a:pt x="179" y="5328"/>
                  </a:cubicBezTo>
                  <a:cubicBezTo>
                    <a:pt x="263" y="5328"/>
                    <a:pt x="358" y="5244"/>
                    <a:pt x="358" y="5149"/>
                  </a:cubicBezTo>
                  <a:lnTo>
                    <a:pt x="358" y="2661"/>
                  </a:lnTo>
                  <a:cubicBezTo>
                    <a:pt x="358" y="1589"/>
                    <a:pt x="1072" y="636"/>
                    <a:pt x="2108" y="339"/>
                  </a:cubicBezTo>
                  <a:cubicBezTo>
                    <a:pt x="2203" y="303"/>
                    <a:pt x="2239" y="220"/>
                    <a:pt x="2227" y="125"/>
                  </a:cubicBezTo>
                  <a:cubicBezTo>
                    <a:pt x="2207" y="54"/>
                    <a:pt x="2135" y="0"/>
                    <a:pt x="20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5"/>
            <p:cNvSpPr/>
            <p:nvPr/>
          </p:nvSpPr>
          <p:spPr>
            <a:xfrm>
              <a:off x="1817197" y="2078794"/>
              <a:ext cx="85714" cy="54291"/>
            </a:xfrm>
            <a:custGeom>
              <a:rect b="b" l="l" r="r" t="t"/>
              <a:pathLst>
                <a:path extrusionOk="0" h="1707" w="2695">
                  <a:moveTo>
                    <a:pt x="1528" y="0"/>
                  </a:moveTo>
                  <a:cubicBezTo>
                    <a:pt x="754" y="0"/>
                    <a:pt x="1" y="618"/>
                    <a:pt x="63" y="1552"/>
                  </a:cubicBezTo>
                  <a:cubicBezTo>
                    <a:pt x="63" y="1635"/>
                    <a:pt x="147" y="1707"/>
                    <a:pt x="242" y="1707"/>
                  </a:cubicBezTo>
                  <a:cubicBezTo>
                    <a:pt x="325" y="1707"/>
                    <a:pt x="397" y="1623"/>
                    <a:pt x="397" y="1528"/>
                  </a:cubicBezTo>
                  <a:cubicBezTo>
                    <a:pt x="350" y="837"/>
                    <a:pt x="918" y="369"/>
                    <a:pt x="1506" y="369"/>
                  </a:cubicBezTo>
                  <a:cubicBezTo>
                    <a:pt x="1810" y="369"/>
                    <a:pt x="2118" y="494"/>
                    <a:pt x="2349" y="778"/>
                  </a:cubicBezTo>
                  <a:cubicBezTo>
                    <a:pt x="2383" y="818"/>
                    <a:pt x="2432" y="840"/>
                    <a:pt x="2484" y="840"/>
                  </a:cubicBezTo>
                  <a:cubicBezTo>
                    <a:pt x="2523" y="840"/>
                    <a:pt x="2563" y="827"/>
                    <a:pt x="2599" y="802"/>
                  </a:cubicBezTo>
                  <a:cubicBezTo>
                    <a:pt x="2695" y="718"/>
                    <a:pt x="2695" y="599"/>
                    <a:pt x="2635" y="540"/>
                  </a:cubicBezTo>
                  <a:cubicBezTo>
                    <a:pt x="2335" y="166"/>
                    <a:pt x="1929" y="0"/>
                    <a:pt x="15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5"/>
            <p:cNvSpPr/>
            <p:nvPr/>
          </p:nvSpPr>
          <p:spPr>
            <a:xfrm>
              <a:off x="1826007" y="2113716"/>
              <a:ext cx="88641" cy="56867"/>
            </a:xfrm>
            <a:custGeom>
              <a:rect b="b" l="l" r="r" t="t"/>
              <a:pathLst>
                <a:path extrusionOk="0" h="1788" w="2787">
                  <a:moveTo>
                    <a:pt x="2496" y="0"/>
                  </a:moveTo>
                  <a:cubicBezTo>
                    <a:pt x="2489" y="0"/>
                    <a:pt x="2483" y="0"/>
                    <a:pt x="2477" y="1"/>
                  </a:cubicBezTo>
                  <a:cubicBezTo>
                    <a:pt x="2382" y="13"/>
                    <a:pt x="2311" y="108"/>
                    <a:pt x="2322" y="192"/>
                  </a:cubicBezTo>
                  <a:cubicBezTo>
                    <a:pt x="2418" y="870"/>
                    <a:pt x="1894" y="1442"/>
                    <a:pt x="1239" y="1442"/>
                  </a:cubicBezTo>
                  <a:cubicBezTo>
                    <a:pt x="882" y="1442"/>
                    <a:pt x="560" y="1263"/>
                    <a:pt x="346" y="990"/>
                  </a:cubicBezTo>
                  <a:cubicBezTo>
                    <a:pt x="309" y="938"/>
                    <a:pt x="253" y="909"/>
                    <a:pt x="200" y="909"/>
                  </a:cubicBezTo>
                  <a:cubicBezTo>
                    <a:pt x="167" y="909"/>
                    <a:pt x="135" y="919"/>
                    <a:pt x="108" y="942"/>
                  </a:cubicBezTo>
                  <a:cubicBezTo>
                    <a:pt x="36" y="1001"/>
                    <a:pt x="1" y="1109"/>
                    <a:pt x="60" y="1180"/>
                  </a:cubicBezTo>
                  <a:cubicBezTo>
                    <a:pt x="334" y="1561"/>
                    <a:pt x="775" y="1787"/>
                    <a:pt x="1239" y="1787"/>
                  </a:cubicBezTo>
                  <a:cubicBezTo>
                    <a:pt x="2108" y="1787"/>
                    <a:pt x="2787" y="1025"/>
                    <a:pt x="2668" y="156"/>
                  </a:cubicBezTo>
                  <a:cubicBezTo>
                    <a:pt x="2657" y="68"/>
                    <a:pt x="2574" y="0"/>
                    <a:pt x="24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2" name="Google Shape;2642;p115"/>
          <p:cNvGrpSpPr/>
          <p:nvPr/>
        </p:nvGrpSpPr>
        <p:grpSpPr>
          <a:xfrm>
            <a:off x="4111363" y="1648541"/>
            <a:ext cx="837065" cy="878260"/>
            <a:chOff x="3119678" y="3360146"/>
            <a:chExt cx="269343" cy="348543"/>
          </a:xfrm>
        </p:grpSpPr>
        <p:sp>
          <p:nvSpPr>
            <p:cNvPr id="2643" name="Google Shape;2643;p115"/>
            <p:cNvSpPr/>
            <p:nvPr/>
          </p:nvSpPr>
          <p:spPr>
            <a:xfrm>
              <a:off x="3268289" y="3498271"/>
              <a:ext cx="43782" cy="46728"/>
            </a:xfrm>
            <a:custGeom>
              <a:rect b="b" l="l" r="r" t="t"/>
              <a:pathLst>
                <a:path extrusionOk="0" h="1475" w="1382">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5"/>
            <p:cNvSpPr/>
            <p:nvPr/>
          </p:nvSpPr>
          <p:spPr>
            <a:xfrm>
              <a:off x="3147208" y="3475176"/>
              <a:ext cx="214664" cy="233513"/>
            </a:xfrm>
            <a:custGeom>
              <a:rect b="b" l="l" r="r" t="t"/>
              <a:pathLst>
                <a:path extrusionOk="0" h="7371" w="6776">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5"/>
            <p:cNvSpPr/>
            <p:nvPr/>
          </p:nvSpPr>
          <p:spPr>
            <a:xfrm>
              <a:off x="3249408" y="3360146"/>
              <a:ext cx="10613" cy="97321"/>
            </a:xfrm>
            <a:custGeom>
              <a:rect b="b" l="l" r="r" t="t"/>
              <a:pathLst>
                <a:path extrusionOk="0" h="3072" w="335">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5"/>
            <p:cNvSpPr/>
            <p:nvPr/>
          </p:nvSpPr>
          <p:spPr>
            <a:xfrm>
              <a:off x="3175879" y="3377919"/>
              <a:ext cx="54331" cy="86740"/>
            </a:xfrm>
            <a:custGeom>
              <a:rect b="b" l="l" r="r" t="t"/>
              <a:pathLst>
                <a:path extrusionOk="0" h="2738" w="1715">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5"/>
            <p:cNvSpPr/>
            <p:nvPr/>
          </p:nvSpPr>
          <p:spPr>
            <a:xfrm>
              <a:off x="3119678" y="3429399"/>
              <a:ext cx="89401" cy="50720"/>
            </a:xfrm>
            <a:custGeom>
              <a:rect b="b" l="l" r="r" t="t"/>
              <a:pathLst>
                <a:path extrusionOk="0" h="1601" w="2822">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5"/>
            <p:cNvSpPr/>
            <p:nvPr/>
          </p:nvSpPr>
          <p:spPr>
            <a:xfrm>
              <a:off x="3279219" y="3377919"/>
              <a:ext cx="54363" cy="85980"/>
            </a:xfrm>
            <a:custGeom>
              <a:rect b="b" l="l" r="r" t="t"/>
              <a:pathLst>
                <a:path extrusionOk="0" h="2714" w="1716">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5"/>
            <p:cNvSpPr/>
            <p:nvPr/>
          </p:nvSpPr>
          <p:spPr>
            <a:xfrm>
              <a:off x="3300349" y="3429399"/>
              <a:ext cx="88672" cy="51100"/>
            </a:xfrm>
            <a:custGeom>
              <a:rect b="b" l="l" r="r" t="t"/>
              <a:pathLst>
                <a:path extrusionOk="0" h="1613" w="2799">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0" name="Google Shape;2650;p115"/>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X FACTOR</a:t>
            </a:r>
            <a:endParaRPr/>
          </a:p>
        </p:txBody>
      </p:sp>
      <p:sp>
        <p:nvSpPr>
          <p:cNvPr id="2651" name="Google Shape;2651;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116"/>
          <p:cNvSpPr txBox="1"/>
          <p:nvPr>
            <p:ph type="title"/>
          </p:nvPr>
        </p:nvSpPr>
        <p:spPr>
          <a:xfrm>
            <a:off x="1441950" y="1496400"/>
            <a:ext cx="6260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800"/>
              <a:t>Benefits for Sponsor</a:t>
            </a:r>
            <a:endParaRPr sz="4800"/>
          </a:p>
        </p:txBody>
      </p:sp>
      <p:sp>
        <p:nvSpPr>
          <p:cNvPr id="2657" name="Google Shape;2657;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117"/>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Key Benefits</a:t>
            </a:r>
            <a:endParaRPr/>
          </a:p>
        </p:txBody>
      </p:sp>
      <p:pic>
        <p:nvPicPr>
          <p:cNvPr id="2663" name="Google Shape;2663;p117"/>
          <p:cNvPicPr preferRelativeResize="0"/>
          <p:nvPr/>
        </p:nvPicPr>
        <p:blipFill>
          <a:blip r:embed="rId3">
            <a:alphaModFix/>
          </a:blip>
          <a:stretch>
            <a:fillRect/>
          </a:stretch>
        </p:blipFill>
        <p:spPr>
          <a:xfrm>
            <a:off x="3918400" y="1411100"/>
            <a:ext cx="1549125" cy="1549125"/>
          </a:xfrm>
          <a:prstGeom prst="rect">
            <a:avLst/>
          </a:prstGeom>
          <a:noFill/>
          <a:ln>
            <a:noFill/>
          </a:ln>
        </p:spPr>
      </p:pic>
      <p:pic>
        <p:nvPicPr>
          <p:cNvPr id="2664" name="Google Shape;2664;p117"/>
          <p:cNvPicPr preferRelativeResize="0"/>
          <p:nvPr/>
        </p:nvPicPr>
        <p:blipFill>
          <a:blip r:embed="rId4">
            <a:alphaModFix/>
          </a:blip>
          <a:stretch>
            <a:fillRect/>
          </a:stretch>
        </p:blipFill>
        <p:spPr>
          <a:xfrm>
            <a:off x="6820348" y="1472123"/>
            <a:ext cx="1630476" cy="1630500"/>
          </a:xfrm>
          <a:prstGeom prst="rect">
            <a:avLst/>
          </a:prstGeom>
          <a:noFill/>
          <a:ln>
            <a:noFill/>
          </a:ln>
        </p:spPr>
      </p:pic>
      <p:pic>
        <p:nvPicPr>
          <p:cNvPr id="2665" name="Google Shape;2665;p117"/>
          <p:cNvPicPr preferRelativeResize="0"/>
          <p:nvPr/>
        </p:nvPicPr>
        <p:blipFill>
          <a:blip r:embed="rId5">
            <a:alphaModFix/>
          </a:blip>
          <a:stretch>
            <a:fillRect/>
          </a:stretch>
        </p:blipFill>
        <p:spPr>
          <a:xfrm>
            <a:off x="972300" y="1472125"/>
            <a:ext cx="1427075" cy="1427075"/>
          </a:xfrm>
          <a:prstGeom prst="rect">
            <a:avLst/>
          </a:prstGeom>
          <a:noFill/>
          <a:ln>
            <a:noFill/>
          </a:ln>
        </p:spPr>
      </p:pic>
      <p:sp>
        <p:nvSpPr>
          <p:cNvPr id="2666" name="Google Shape;2666;p117"/>
          <p:cNvSpPr txBox="1"/>
          <p:nvPr/>
        </p:nvSpPr>
        <p:spPr>
          <a:xfrm>
            <a:off x="437688" y="3110500"/>
            <a:ext cx="22587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Analysing Asset Spread</a:t>
            </a:r>
            <a:endParaRPr sz="1800">
              <a:solidFill>
                <a:srgbClr val="FFFFFF"/>
              </a:solidFill>
              <a:latin typeface="Maven Pro"/>
              <a:ea typeface="Maven Pro"/>
              <a:cs typeface="Maven Pro"/>
              <a:sym typeface="Maven Pro"/>
            </a:endParaRPr>
          </a:p>
        </p:txBody>
      </p:sp>
      <p:sp>
        <p:nvSpPr>
          <p:cNvPr id="2667" name="Google Shape;2667;p117"/>
          <p:cNvSpPr txBox="1"/>
          <p:nvPr/>
        </p:nvSpPr>
        <p:spPr>
          <a:xfrm>
            <a:off x="3442638" y="3102625"/>
            <a:ext cx="22587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Assess Trading Position</a:t>
            </a:r>
            <a:endParaRPr sz="1800">
              <a:solidFill>
                <a:srgbClr val="FFFFFF"/>
              </a:solidFill>
              <a:latin typeface="Maven Pro"/>
              <a:ea typeface="Maven Pro"/>
              <a:cs typeface="Maven Pro"/>
              <a:sym typeface="Maven Pro"/>
            </a:endParaRPr>
          </a:p>
        </p:txBody>
      </p:sp>
      <p:sp>
        <p:nvSpPr>
          <p:cNvPr id="2668" name="Google Shape;2668;p117"/>
          <p:cNvSpPr txBox="1"/>
          <p:nvPr/>
        </p:nvSpPr>
        <p:spPr>
          <a:xfrm>
            <a:off x="6166652" y="3083200"/>
            <a:ext cx="2560500" cy="15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rgbClr val="FFFFFF"/>
                </a:solidFill>
                <a:latin typeface="Maven Pro"/>
                <a:ea typeface="Maven Pro"/>
                <a:cs typeface="Maven Pro"/>
                <a:sym typeface="Maven Pro"/>
              </a:rPr>
              <a:t>Manage Future Risk based on Climate Change</a:t>
            </a:r>
            <a:endParaRPr sz="1800">
              <a:solidFill>
                <a:srgbClr val="FFFFFF"/>
              </a:solidFill>
              <a:latin typeface="Maven Pro"/>
              <a:ea typeface="Maven Pro"/>
              <a:cs typeface="Maven Pro"/>
              <a:sym typeface="Maven Pro"/>
            </a:endParaRPr>
          </a:p>
        </p:txBody>
      </p:sp>
      <p:sp>
        <p:nvSpPr>
          <p:cNvPr id="2669" name="Google Shape;2669;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3" name="Shape 2673"/>
        <p:cNvGrpSpPr/>
        <p:nvPr/>
      </p:nvGrpSpPr>
      <p:grpSpPr>
        <a:xfrm>
          <a:off x="0" y="0"/>
          <a:ext cx="0" cy="0"/>
          <a:chOff x="0" y="0"/>
          <a:chExt cx="0" cy="0"/>
        </a:xfrm>
      </p:grpSpPr>
      <p:cxnSp>
        <p:nvCxnSpPr>
          <p:cNvPr id="2674" name="Google Shape;2674;p118"/>
          <p:cNvCxnSpPr/>
          <p:nvPr/>
        </p:nvCxnSpPr>
        <p:spPr>
          <a:xfrm flipH="1" rot="10800000">
            <a:off x="1582475" y="1152325"/>
            <a:ext cx="15600" cy="3217200"/>
          </a:xfrm>
          <a:prstGeom prst="straightConnector1">
            <a:avLst/>
          </a:prstGeom>
          <a:noFill/>
          <a:ln cap="flat" cmpd="sng" w="9525">
            <a:solidFill>
              <a:srgbClr val="00FF00"/>
            </a:solidFill>
            <a:prstDash val="solid"/>
            <a:round/>
            <a:headEnd len="med" w="med" type="none"/>
            <a:tailEnd len="med" w="med" type="triangle"/>
          </a:ln>
        </p:spPr>
      </p:cxnSp>
      <p:cxnSp>
        <p:nvCxnSpPr>
          <p:cNvPr id="2675" name="Google Shape;2675;p118"/>
          <p:cNvCxnSpPr/>
          <p:nvPr/>
        </p:nvCxnSpPr>
        <p:spPr>
          <a:xfrm>
            <a:off x="1597975" y="4354025"/>
            <a:ext cx="7124100" cy="0"/>
          </a:xfrm>
          <a:prstGeom prst="straightConnector1">
            <a:avLst/>
          </a:prstGeom>
          <a:noFill/>
          <a:ln cap="flat" cmpd="sng" w="9525">
            <a:solidFill>
              <a:srgbClr val="00FF00"/>
            </a:solidFill>
            <a:prstDash val="solid"/>
            <a:round/>
            <a:headEnd len="med" w="med" type="none"/>
            <a:tailEnd len="med" w="med" type="triangle"/>
          </a:ln>
        </p:spPr>
      </p:cxnSp>
      <p:sp>
        <p:nvSpPr>
          <p:cNvPr id="2676" name="Google Shape;2676;p118"/>
          <p:cNvSpPr txBox="1"/>
          <p:nvPr/>
        </p:nvSpPr>
        <p:spPr>
          <a:xfrm>
            <a:off x="365375" y="3332825"/>
            <a:ext cx="12171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Maven Pro"/>
                <a:ea typeface="Maven Pro"/>
                <a:cs typeface="Maven Pro"/>
                <a:sym typeface="Maven Pro"/>
              </a:rPr>
              <a:t>External</a:t>
            </a:r>
            <a:endParaRPr b="1" sz="1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2677" name="Google Shape;2677;p118"/>
          <p:cNvSpPr txBox="1"/>
          <p:nvPr/>
        </p:nvSpPr>
        <p:spPr>
          <a:xfrm>
            <a:off x="392625" y="1542900"/>
            <a:ext cx="12171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rgbClr val="FFFFFF"/>
                </a:solidFill>
                <a:latin typeface="Maven Pro"/>
                <a:ea typeface="Maven Pro"/>
                <a:cs typeface="Maven Pro"/>
                <a:sym typeface="Maven Pro"/>
              </a:rPr>
              <a:t>Internal</a:t>
            </a:r>
            <a:endParaRPr b="1" sz="1700">
              <a:solidFill>
                <a:srgbClr val="FFFFFF"/>
              </a:solidFill>
              <a:latin typeface="Maven Pro"/>
              <a:ea typeface="Maven Pro"/>
              <a:cs typeface="Maven Pro"/>
              <a:sym typeface="Maven Pro"/>
            </a:endParaRPr>
          </a:p>
          <a:p>
            <a:pPr indent="0" lvl="0" marL="0" rtl="0" algn="l">
              <a:spcBef>
                <a:spcPts val="0"/>
              </a:spcBef>
              <a:spcAft>
                <a:spcPts val="0"/>
              </a:spcAft>
              <a:buNone/>
            </a:pPr>
            <a:r>
              <a:t/>
            </a:r>
            <a:endParaRPr>
              <a:solidFill>
                <a:srgbClr val="FFFFFF"/>
              </a:solidFill>
              <a:latin typeface="Maven Pro"/>
              <a:ea typeface="Maven Pro"/>
              <a:cs typeface="Maven Pro"/>
              <a:sym typeface="Maven Pro"/>
            </a:endParaRPr>
          </a:p>
        </p:txBody>
      </p:sp>
      <p:sp>
        <p:nvSpPr>
          <p:cNvPr id="2678" name="Google Shape;2678;p118"/>
          <p:cNvSpPr txBox="1"/>
          <p:nvPr/>
        </p:nvSpPr>
        <p:spPr>
          <a:xfrm>
            <a:off x="4717000" y="1231595"/>
            <a:ext cx="2759700" cy="14883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Maven Pro"/>
                <a:ea typeface="Maven Pro"/>
                <a:cs typeface="Maven Pro"/>
                <a:sym typeface="Maven Pro"/>
              </a:rPr>
              <a:t>WEAKNESSES</a:t>
            </a:r>
            <a:endParaRPr b="1" sz="15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1) </a:t>
            </a:r>
            <a:r>
              <a:rPr lang="en-GB" sz="1200">
                <a:latin typeface="Maven Pro"/>
                <a:ea typeface="Maven Pro"/>
                <a:cs typeface="Maven Pro"/>
                <a:sym typeface="Maven Pro"/>
              </a:rPr>
              <a:t>Heavy reliance on CLIMADA</a:t>
            </a:r>
            <a:endParaRPr sz="1200">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2) Data sources are varied</a:t>
            </a:r>
            <a:r>
              <a:rPr lang="en-GB" sz="1200">
                <a:latin typeface="Maven Pro"/>
                <a:ea typeface="Maven Pro"/>
                <a:cs typeface="Maven Pro"/>
                <a:sym typeface="Maven Pro"/>
              </a:rPr>
              <a:t> and t</a:t>
            </a:r>
            <a:r>
              <a:rPr lang="en-GB" sz="1200">
                <a:latin typeface="Maven Pro"/>
                <a:ea typeface="Maven Pro"/>
                <a:cs typeface="Maven Pro"/>
                <a:sym typeface="Maven Pro"/>
              </a:rPr>
              <a:t>hird party information </a:t>
            </a:r>
            <a:endParaRPr sz="1200">
              <a:latin typeface="Maven Pro"/>
              <a:ea typeface="Maven Pro"/>
              <a:cs typeface="Maven Pro"/>
              <a:sym typeface="Maven Pro"/>
            </a:endParaRPr>
          </a:p>
        </p:txBody>
      </p:sp>
      <p:sp>
        <p:nvSpPr>
          <p:cNvPr id="2679" name="Google Shape;2679;p118"/>
          <p:cNvSpPr txBox="1"/>
          <p:nvPr/>
        </p:nvSpPr>
        <p:spPr>
          <a:xfrm>
            <a:off x="4717000" y="2774757"/>
            <a:ext cx="2759700" cy="14883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Maven Pro"/>
                <a:ea typeface="Maven Pro"/>
                <a:cs typeface="Maven Pro"/>
                <a:sym typeface="Maven Pro"/>
              </a:rPr>
              <a:t>THREATS</a:t>
            </a:r>
            <a:endParaRPr b="1" sz="15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1) </a:t>
            </a:r>
            <a:r>
              <a:rPr lang="en-GB" sz="1200">
                <a:latin typeface="Maven Pro"/>
                <a:ea typeface="Maven Pro"/>
                <a:cs typeface="Maven Pro"/>
                <a:sym typeface="Maven Pro"/>
              </a:rPr>
              <a:t>Improvements made on Climada might render our application irrelevant</a:t>
            </a:r>
            <a:endParaRPr sz="1200">
              <a:latin typeface="Maven Pro"/>
              <a:ea typeface="Maven Pro"/>
              <a:cs typeface="Maven Pro"/>
              <a:sym typeface="Maven Pro"/>
            </a:endParaRPr>
          </a:p>
        </p:txBody>
      </p:sp>
      <p:sp>
        <p:nvSpPr>
          <p:cNvPr id="2680" name="Google Shape;2680;p118"/>
          <p:cNvSpPr txBox="1"/>
          <p:nvPr/>
        </p:nvSpPr>
        <p:spPr>
          <a:xfrm>
            <a:off x="1862813" y="1231600"/>
            <a:ext cx="2759700" cy="1488300"/>
          </a:xfrm>
          <a:prstGeom prst="rect">
            <a:avLst/>
          </a:prstGeom>
          <a:solidFill>
            <a:srgbClr val="C9DAF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Maven Pro"/>
                <a:ea typeface="Maven Pro"/>
                <a:cs typeface="Maven Pro"/>
                <a:sym typeface="Maven Pro"/>
              </a:rPr>
              <a:t>STRENGTHS </a:t>
            </a:r>
            <a:endParaRPr b="1" sz="15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1) </a:t>
            </a:r>
            <a:r>
              <a:rPr lang="en-GB" sz="1200">
                <a:latin typeface="Maven Pro"/>
                <a:ea typeface="Maven Pro"/>
                <a:cs typeface="Maven Pro"/>
                <a:sym typeface="Maven Pro"/>
              </a:rPr>
              <a:t>Extensive </a:t>
            </a:r>
            <a:r>
              <a:rPr lang="en-GB" sz="1200">
                <a:latin typeface="Maven Pro"/>
                <a:ea typeface="Maven Pro"/>
                <a:cs typeface="Maven Pro"/>
                <a:sym typeface="Maven Pro"/>
              </a:rPr>
              <a:t>historical</a:t>
            </a:r>
            <a:r>
              <a:rPr lang="en-GB" sz="1200">
                <a:latin typeface="Maven Pro"/>
                <a:ea typeface="Maven Pro"/>
                <a:cs typeface="Maven Pro"/>
                <a:sym typeface="Maven Pro"/>
              </a:rPr>
              <a:t> data </a:t>
            </a:r>
            <a:endParaRPr sz="1200">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2) In-depth breakdown per country </a:t>
            </a:r>
            <a:endParaRPr sz="1200">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3) Climate change and other measures </a:t>
            </a:r>
            <a:endParaRPr sz="1200">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2681" name="Google Shape;2681;p118"/>
          <p:cNvSpPr txBox="1"/>
          <p:nvPr/>
        </p:nvSpPr>
        <p:spPr>
          <a:xfrm>
            <a:off x="1862825" y="2774738"/>
            <a:ext cx="2759700" cy="14883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latin typeface="Maven Pro"/>
                <a:ea typeface="Maven Pro"/>
                <a:cs typeface="Maven Pro"/>
                <a:sym typeface="Maven Pro"/>
              </a:rPr>
              <a:t>OPPORTUNITIES</a:t>
            </a:r>
            <a:endParaRPr b="1" sz="1500">
              <a:latin typeface="Maven Pro"/>
              <a:ea typeface="Maven Pro"/>
              <a:cs typeface="Maven Pro"/>
              <a:sym typeface="Maven Pro"/>
            </a:endParaRPr>
          </a:p>
          <a:p>
            <a:pPr indent="0" lvl="0" marL="45720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1) </a:t>
            </a:r>
            <a:r>
              <a:rPr lang="en-GB" sz="1200">
                <a:latin typeface="Maven Pro"/>
                <a:ea typeface="Maven Pro"/>
                <a:cs typeface="Maven Pro"/>
                <a:sym typeface="Maven Pro"/>
              </a:rPr>
              <a:t>Increase usability of Climada</a:t>
            </a:r>
            <a:endParaRPr sz="1200">
              <a:latin typeface="Maven Pro"/>
              <a:ea typeface="Maven Pro"/>
              <a:cs typeface="Maven Pro"/>
              <a:sym typeface="Maven Pro"/>
            </a:endParaRPr>
          </a:p>
          <a:p>
            <a:pPr indent="0" lvl="0" marL="0" rtl="0" algn="l">
              <a:spcBef>
                <a:spcPts val="0"/>
              </a:spcBef>
              <a:spcAft>
                <a:spcPts val="0"/>
              </a:spcAft>
              <a:buNone/>
            </a:pPr>
            <a:r>
              <a:rPr lang="en-GB" sz="1200">
                <a:latin typeface="Maven Pro"/>
                <a:ea typeface="Maven Pro"/>
                <a:cs typeface="Maven Pro"/>
                <a:sym typeface="Maven Pro"/>
              </a:rPr>
              <a:t>2) I</a:t>
            </a:r>
            <a:r>
              <a:rPr lang="en-GB" sz="1200">
                <a:latin typeface="Maven Pro"/>
                <a:ea typeface="Maven Pro"/>
                <a:cs typeface="Maven Pro"/>
                <a:sym typeface="Maven Pro"/>
              </a:rPr>
              <a:t>mprove user experience to allow greater utilisation</a:t>
            </a:r>
            <a:endParaRPr sz="1200">
              <a:latin typeface="Maven Pro"/>
              <a:ea typeface="Maven Pro"/>
              <a:cs typeface="Maven Pro"/>
              <a:sym typeface="Maven Pro"/>
            </a:endParaRPr>
          </a:p>
        </p:txBody>
      </p:sp>
      <p:sp>
        <p:nvSpPr>
          <p:cNvPr id="2682" name="Google Shape;2682;p118"/>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GAP Analysis</a:t>
            </a:r>
            <a:endParaRPr/>
          </a:p>
        </p:txBody>
      </p:sp>
      <p:sp>
        <p:nvSpPr>
          <p:cNvPr id="2683" name="Google Shape;2683;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119"/>
          <p:cNvSpPr txBox="1"/>
          <p:nvPr/>
        </p:nvSpPr>
        <p:spPr>
          <a:xfrm>
            <a:off x="1769400" y="1133775"/>
            <a:ext cx="6770400" cy="57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rgbClr val="FFFFFF"/>
                </a:solidFill>
                <a:latin typeface="Maven Pro"/>
                <a:ea typeface="Maven Pro"/>
                <a:cs typeface="Maven Pro"/>
                <a:sym typeface="Maven Pro"/>
              </a:rPr>
              <a:t>Dashboard for India &amp; Other Typhoon-Prone Countries </a:t>
            </a:r>
            <a:endParaRPr sz="1900">
              <a:solidFill>
                <a:srgbClr val="FFFFFF"/>
              </a:solidFill>
              <a:latin typeface="Maven Pro"/>
              <a:ea typeface="Maven Pro"/>
              <a:cs typeface="Maven Pro"/>
              <a:sym typeface="Maven Pro"/>
            </a:endParaRPr>
          </a:p>
        </p:txBody>
      </p:sp>
      <p:sp>
        <p:nvSpPr>
          <p:cNvPr id="2689" name="Google Shape;2689;p119"/>
          <p:cNvSpPr/>
          <p:nvPr/>
        </p:nvSpPr>
        <p:spPr>
          <a:xfrm>
            <a:off x="987450" y="1082250"/>
            <a:ext cx="637500" cy="646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4000">
                <a:latin typeface="Share Tech"/>
                <a:ea typeface="Share Tech"/>
                <a:cs typeface="Share Tech"/>
                <a:sym typeface="Share Tech"/>
              </a:rPr>
              <a:t> </a:t>
            </a:r>
            <a:r>
              <a:rPr lang="en-GB" sz="4000">
                <a:latin typeface="Share Tech"/>
                <a:ea typeface="Share Tech"/>
                <a:cs typeface="Share Tech"/>
                <a:sym typeface="Share Tech"/>
              </a:rPr>
              <a:t>1</a:t>
            </a:r>
            <a:endParaRPr sz="4000">
              <a:latin typeface="Share Tech"/>
              <a:ea typeface="Share Tech"/>
              <a:cs typeface="Share Tech"/>
              <a:sym typeface="Share Tech"/>
            </a:endParaRPr>
          </a:p>
        </p:txBody>
      </p:sp>
      <p:sp>
        <p:nvSpPr>
          <p:cNvPr id="2690" name="Google Shape;2690;p119"/>
          <p:cNvSpPr/>
          <p:nvPr/>
        </p:nvSpPr>
        <p:spPr>
          <a:xfrm>
            <a:off x="987450" y="1836900"/>
            <a:ext cx="637500" cy="64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9"/>
          <p:cNvSpPr txBox="1"/>
          <p:nvPr/>
        </p:nvSpPr>
        <p:spPr>
          <a:xfrm>
            <a:off x="843000" y="1754700"/>
            <a:ext cx="9264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chemeClr val="dk2"/>
                </a:solidFill>
                <a:latin typeface="Share Tech"/>
                <a:ea typeface="Share Tech"/>
                <a:cs typeface="Share Tech"/>
                <a:sym typeface="Share Tech"/>
              </a:rPr>
              <a:t>2</a:t>
            </a:r>
            <a:endParaRPr sz="4000">
              <a:solidFill>
                <a:schemeClr val="dk2"/>
              </a:solidFill>
              <a:latin typeface="Share Tech"/>
              <a:ea typeface="Share Tech"/>
              <a:cs typeface="Share Tech"/>
              <a:sym typeface="Share Tech"/>
            </a:endParaRPr>
          </a:p>
        </p:txBody>
      </p:sp>
      <p:sp>
        <p:nvSpPr>
          <p:cNvPr id="2692" name="Google Shape;2692;p119"/>
          <p:cNvSpPr/>
          <p:nvPr/>
        </p:nvSpPr>
        <p:spPr>
          <a:xfrm>
            <a:off x="987450" y="2591550"/>
            <a:ext cx="637500" cy="646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9"/>
          <p:cNvSpPr txBox="1"/>
          <p:nvPr/>
        </p:nvSpPr>
        <p:spPr>
          <a:xfrm>
            <a:off x="843000" y="2509350"/>
            <a:ext cx="9264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chemeClr val="dk2"/>
                </a:solidFill>
                <a:latin typeface="Share Tech"/>
                <a:ea typeface="Share Tech"/>
                <a:cs typeface="Share Tech"/>
                <a:sym typeface="Share Tech"/>
              </a:rPr>
              <a:t>3</a:t>
            </a:r>
            <a:endParaRPr sz="4000">
              <a:solidFill>
                <a:schemeClr val="dk2"/>
              </a:solidFill>
              <a:latin typeface="Share Tech"/>
              <a:ea typeface="Share Tech"/>
              <a:cs typeface="Share Tech"/>
              <a:sym typeface="Share Tech"/>
            </a:endParaRPr>
          </a:p>
        </p:txBody>
      </p:sp>
      <p:sp>
        <p:nvSpPr>
          <p:cNvPr id="2694" name="Google Shape;2694;p119"/>
          <p:cNvSpPr/>
          <p:nvPr/>
        </p:nvSpPr>
        <p:spPr>
          <a:xfrm>
            <a:off x="987450" y="3346200"/>
            <a:ext cx="637500" cy="64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9"/>
          <p:cNvSpPr txBox="1"/>
          <p:nvPr/>
        </p:nvSpPr>
        <p:spPr>
          <a:xfrm>
            <a:off x="843000" y="3264000"/>
            <a:ext cx="9264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chemeClr val="dk2"/>
                </a:solidFill>
                <a:latin typeface="Share Tech"/>
                <a:ea typeface="Share Tech"/>
                <a:cs typeface="Share Tech"/>
                <a:sym typeface="Share Tech"/>
              </a:rPr>
              <a:t>4</a:t>
            </a:r>
            <a:endParaRPr sz="4000">
              <a:solidFill>
                <a:schemeClr val="dk2"/>
              </a:solidFill>
              <a:latin typeface="Share Tech"/>
              <a:ea typeface="Share Tech"/>
              <a:cs typeface="Share Tech"/>
              <a:sym typeface="Share Tech"/>
            </a:endParaRPr>
          </a:p>
        </p:txBody>
      </p:sp>
      <p:sp>
        <p:nvSpPr>
          <p:cNvPr id="2696" name="Google Shape;2696;p119"/>
          <p:cNvSpPr txBox="1"/>
          <p:nvPr/>
        </p:nvSpPr>
        <p:spPr>
          <a:xfrm>
            <a:off x="1769400" y="2684400"/>
            <a:ext cx="6770400" cy="57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rgbClr val="FFFFFF"/>
                </a:solidFill>
                <a:latin typeface="Maven Pro"/>
                <a:ea typeface="Maven Pro"/>
                <a:cs typeface="Maven Pro"/>
                <a:sym typeface="Maven Pro"/>
              </a:rPr>
              <a:t>Typhoon Data and Real-time Data Scraper</a:t>
            </a:r>
            <a:endParaRPr sz="1900">
              <a:solidFill>
                <a:srgbClr val="FFFFFF"/>
              </a:solidFill>
              <a:latin typeface="Maven Pro"/>
              <a:ea typeface="Maven Pro"/>
              <a:cs typeface="Maven Pro"/>
              <a:sym typeface="Maven Pro"/>
            </a:endParaRPr>
          </a:p>
        </p:txBody>
      </p:sp>
      <p:sp>
        <p:nvSpPr>
          <p:cNvPr id="2697" name="Google Shape;2697;p119"/>
          <p:cNvSpPr txBox="1"/>
          <p:nvPr/>
        </p:nvSpPr>
        <p:spPr>
          <a:xfrm>
            <a:off x="1790700" y="3413538"/>
            <a:ext cx="6770400" cy="57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rgbClr val="FFFFFF"/>
                </a:solidFill>
                <a:latin typeface="Maven Pro"/>
                <a:ea typeface="Maven Pro"/>
                <a:cs typeface="Maven Pro"/>
                <a:sym typeface="Maven Pro"/>
              </a:rPr>
              <a:t>Migration into CS Internal Application </a:t>
            </a:r>
            <a:endParaRPr sz="1900">
              <a:solidFill>
                <a:srgbClr val="FFFFFF"/>
              </a:solidFill>
              <a:latin typeface="Maven Pro"/>
              <a:ea typeface="Maven Pro"/>
              <a:cs typeface="Maven Pro"/>
              <a:sym typeface="Maven Pro"/>
            </a:endParaRPr>
          </a:p>
        </p:txBody>
      </p:sp>
      <p:sp>
        <p:nvSpPr>
          <p:cNvPr id="2698" name="Google Shape;2698;p119"/>
          <p:cNvSpPr txBox="1"/>
          <p:nvPr/>
        </p:nvSpPr>
        <p:spPr>
          <a:xfrm>
            <a:off x="1786375" y="1909088"/>
            <a:ext cx="6770400" cy="57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rgbClr val="FFFFFF"/>
                </a:solidFill>
                <a:latin typeface="Maven Pro"/>
                <a:ea typeface="Maven Pro"/>
                <a:cs typeface="Maven Pro"/>
                <a:sym typeface="Maven Pro"/>
              </a:rPr>
              <a:t>Calculate Damage for other Assets</a:t>
            </a:r>
            <a:endParaRPr sz="1900">
              <a:solidFill>
                <a:srgbClr val="FFFFFF"/>
              </a:solidFill>
              <a:latin typeface="Maven Pro"/>
              <a:ea typeface="Maven Pro"/>
              <a:cs typeface="Maven Pro"/>
              <a:sym typeface="Maven Pro"/>
            </a:endParaRPr>
          </a:p>
        </p:txBody>
      </p:sp>
      <p:sp>
        <p:nvSpPr>
          <p:cNvPr id="2699" name="Google Shape;2699;p119"/>
          <p:cNvSpPr txBox="1"/>
          <p:nvPr/>
        </p:nvSpPr>
        <p:spPr>
          <a:xfrm>
            <a:off x="987450" y="4100850"/>
            <a:ext cx="637500" cy="6468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chemeClr val="dk2"/>
                </a:solidFill>
                <a:latin typeface="Share Tech"/>
                <a:ea typeface="Share Tech"/>
                <a:cs typeface="Share Tech"/>
                <a:sym typeface="Share Tech"/>
              </a:rPr>
              <a:t>5</a:t>
            </a:r>
            <a:endParaRPr sz="4000">
              <a:solidFill>
                <a:schemeClr val="dk2"/>
              </a:solidFill>
              <a:latin typeface="Share Tech"/>
              <a:ea typeface="Share Tech"/>
              <a:cs typeface="Share Tech"/>
              <a:sym typeface="Share Tech"/>
            </a:endParaRPr>
          </a:p>
        </p:txBody>
      </p:sp>
      <p:sp>
        <p:nvSpPr>
          <p:cNvPr id="2700" name="Google Shape;2700;p119"/>
          <p:cNvSpPr txBox="1"/>
          <p:nvPr/>
        </p:nvSpPr>
        <p:spPr>
          <a:xfrm>
            <a:off x="1769400" y="4142700"/>
            <a:ext cx="6770400" cy="57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rgbClr val="FFFFFF"/>
                </a:solidFill>
                <a:latin typeface="Maven Pro"/>
                <a:ea typeface="Maven Pro"/>
                <a:cs typeface="Maven Pro"/>
                <a:sym typeface="Maven Pro"/>
              </a:rPr>
              <a:t>Improve Accuracy of Model Predictions</a:t>
            </a:r>
            <a:endParaRPr sz="1900">
              <a:solidFill>
                <a:srgbClr val="FFFFFF"/>
              </a:solidFill>
              <a:latin typeface="Maven Pro"/>
              <a:ea typeface="Maven Pro"/>
              <a:cs typeface="Maven Pro"/>
              <a:sym typeface="Maven Pro"/>
            </a:endParaRPr>
          </a:p>
        </p:txBody>
      </p:sp>
      <p:sp>
        <p:nvSpPr>
          <p:cNvPr id="2701" name="Google Shape;2701;p119"/>
          <p:cNvSpPr txBox="1"/>
          <p:nvPr>
            <p:ph type="ctrTitle"/>
          </p:nvPr>
        </p:nvSpPr>
        <p:spPr>
          <a:xfrm>
            <a:off x="618825" y="411675"/>
            <a:ext cx="4675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Future Steps</a:t>
            </a:r>
            <a:endParaRPr/>
          </a:p>
        </p:txBody>
      </p:sp>
      <p:grpSp>
        <p:nvGrpSpPr>
          <p:cNvPr id="2702" name="Google Shape;2702;p119"/>
          <p:cNvGrpSpPr/>
          <p:nvPr/>
        </p:nvGrpSpPr>
        <p:grpSpPr>
          <a:xfrm>
            <a:off x="8230032" y="4229509"/>
            <a:ext cx="926404" cy="811207"/>
            <a:chOff x="3040603" y="4130360"/>
            <a:chExt cx="392079" cy="350353"/>
          </a:xfrm>
        </p:grpSpPr>
        <p:sp>
          <p:nvSpPr>
            <p:cNvPr id="2703" name="Google Shape;2703;p119"/>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9"/>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9"/>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9"/>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9"/>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9"/>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9"/>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9"/>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9"/>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9"/>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3" name="Google Shape;2713;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pic>
        <p:nvPicPr>
          <p:cNvPr id="2718" name="Google Shape;2718;p120"/>
          <p:cNvPicPr preferRelativeResize="0"/>
          <p:nvPr/>
        </p:nvPicPr>
        <p:blipFill>
          <a:blip r:embed="rId3">
            <a:alphaModFix/>
          </a:blip>
          <a:stretch>
            <a:fillRect/>
          </a:stretch>
        </p:blipFill>
        <p:spPr>
          <a:xfrm>
            <a:off x="615975" y="2155688"/>
            <a:ext cx="1303500" cy="1290600"/>
          </a:xfrm>
          <a:prstGeom prst="ellipse">
            <a:avLst/>
          </a:prstGeom>
          <a:noFill/>
          <a:ln>
            <a:noFill/>
          </a:ln>
        </p:spPr>
      </p:pic>
      <p:pic>
        <p:nvPicPr>
          <p:cNvPr id="2719" name="Google Shape;2719;p120"/>
          <p:cNvPicPr preferRelativeResize="0"/>
          <p:nvPr/>
        </p:nvPicPr>
        <p:blipFill>
          <a:blip r:embed="rId4">
            <a:alphaModFix/>
          </a:blip>
          <a:stretch>
            <a:fillRect/>
          </a:stretch>
        </p:blipFill>
        <p:spPr>
          <a:xfrm>
            <a:off x="615975" y="865088"/>
            <a:ext cx="1303500" cy="1290600"/>
          </a:xfrm>
          <a:prstGeom prst="ellipse">
            <a:avLst/>
          </a:prstGeom>
          <a:noFill/>
          <a:ln>
            <a:noFill/>
          </a:ln>
        </p:spPr>
      </p:pic>
      <p:pic>
        <p:nvPicPr>
          <p:cNvPr id="2720" name="Google Shape;2720;p120"/>
          <p:cNvPicPr preferRelativeResize="0"/>
          <p:nvPr/>
        </p:nvPicPr>
        <p:blipFill rotWithShape="1">
          <a:blip r:embed="rId5">
            <a:alphaModFix/>
          </a:blip>
          <a:srcRect b="0" l="29465" r="30435" t="60383"/>
          <a:stretch/>
        </p:blipFill>
        <p:spPr>
          <a:xfrm>
            <a:off x="4572000" y="820913"/>
            <a:ext cx="1303500" cy="1290600"/>
          </a:xfrm>
          <a:prstGeom prst="ellipse">
            <a:avLst/>
          </a:prstGeom>
          <a:noFill/>
          <a:ln>
            <a:noFill/>
          </a:ln>
        </p:spPr>
      </p:pic>
      <p:pic>
        <p:nvPicPr>
          <p:cNvPr id="2721" name="Google Shape;2721;p120"/>
          <p:cNvPicPr preferRelativeResize="0"/>
          <p:nvPr/>
        </p:nvPicPr>
        <p:blipFill rotWithShape="1">
          <a:blip r:embed="rId6">
            <a:alphaModFix/>
          </a:blip>
          <a:srcRect b="21436" l="26714" r="2723" t="23990"/>
          <a:stretch/>
        </p:blipFill>
        <p:spPr>
          <a:xfrm>
            <a:off x="4572000" y="2161563"/>
            <a:ext cx="1303500" cy="1290600"/>
          </a:xfrm>
          <a:prstGeom prst="ellipse">
            <a:avLst/>
          </a:prstGeom>
          <a:noFill/>
          <a:ln>
            <a:noFill/>
          </a:ln>
        </p:spPr>
      </p:pic>
      <p:pic>
        <p:nvPicPr>
          <p:cNvPr id="2722" name="Google Shape;2722;p120"/>
          <p:cNvPicPr preferRelativeResize="0"/>
          <p:nvPr/>
        </p:nvPicPr>
        <p:blipFill rotWithShape="1">
          <a:blip r:embed="rId7">
            <a:alphaModFix/>
          </a:blip>
          <a:srcRect b="0" l="22252" r="7106" t="32993"/>
          <a:stretch/>
        </p:blipFill>
        <p:spPr>
          <a:xfrm>
            <a:off x="4572000" y="3522488"/>
            <a:ext cx="1303500" cy="1290600"/>
          </a:xfrm>
          <a:prstGeom prst="ellipse">
            <a:avLst/>
          </a:prstGeom>
          <a:noFill/>
          <a:ln>
            <a:noFill/>
          </a:ln>
        </p:spPr>
      </p:pic>
      <p:sp>
        <p:nvSpPr>
          <p:cNvPr id="2723" name="Google Shape;2723;p120"/>
          <p:cNvSpPr txBox="1"/>
          <p:nvPr/>
        </p:nvSpPr>
        <p:spPr>
          <a:xfrm>
            <a:off x="2048500" y="1059500"/>
            <a:ext cx="2148600" cy="9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chemeClr val="lt1"/>
                </a:solidFill>
                <a:latin typeface="Maven Pro"/>
                <a:ea typeface="Maven Pro"/>
                <a:cs typeface="Maven Pro"/>
                <a:sym typeface="Maven Pro"/>
              </a:rPr>
              <a:t>It was a great experience of building the app by exploring different options along the way. As the project manager, I have also gained experience in how to manage the team and stakeholders. More importantly, I also learned how to be a responsible team players.</a:t>
            </a:r>
            <a:endParaRPr>
              <a:latin typeface="Maven Pro"/>
              <a:ea typeface="Maven Pro"/>
              <a:cs typeface="Maven Pro"/>
              <a:sym typeface="Maven Pro"/>
            </a:endParaRPr>
          </a:p>
        </p:txBody>
      </p:sp>
      <p:sp>
        <p:nvSpPr>
          <p:cNvPr id="2724" name="Google Shape;2724;p120"/>
          <p:cNvSpPr txBox="1"/>
          <p:nvPr/>
        </p:nvSpPr>
        <p:spPr>
          <a:xfrm>
            <a:off x="2048500" y="2350100"/>
            <a:ext cx="2359500" cy="9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rgbClr val="FFFFFF"/>
                </a:solidFill>
                <a:latin typeface="Maven Pro"/>
                <a:ea typeface="Maven Pro"/>
                <a:cs typeface="Maven Pro"/>
                <a:sym typeface="Maven Pro"/>
              </a:rPr>
              <a:t>Data collection is hard. You never notice the </a:t>
            </a:r>
            <a:r>
              <a:rPr lang="en-GB" sz="800">
                <a:solidFill>
                  <a:srgbClr val="FFFFFF"/>
                </a:solidFill>
                <a:latin typeface="Maven Pro"/>
                <a:ea typeface="Maven Pro"/>
                <a:cs typeface="Maven Pro"/>
                <a:sym typeface="Maven Pro"/>
              </a:rPr>
              <a:t>importance</a:t>
            </a:r>
            <a:r>
              <a:rPr lang="en-GB" sz="800">
                <a:solidFill>
                  <a:srgbClr val="FFFFFF"/>
                </a:solidFill>
                <a:latin typeface="Maven Pro"/>
                <a:ea typeface="Maven Pro"/>
                <a:cs typeface="Maven Pro"/>
                <a:sym typeface="Maven Pro"/>
              </a:rPr>
              <a:t> of news stations and weather reports until you try to collect info.</a:t>
            </a:r>
            <a:endParaRPr sz="800">
              <a:solidFill>
                <a:srgbClr val="FFFFFF"/>
              </a:solidFill>
              <a:latin typeface="Maven Pro"/>
              <a:ea typeface="Maven Pro"/>
              <a:cs typeface="Maven Pro"/>
              <a:sym typeface="Maven Pro"/>
            </a:endParaRPr>
          </a:p>
        </p:txBody>
      </p:sp>
      <p:sp>
        <p:nvSpPr>
          <p:cNvPr id="2725" name="Google Shape;2725;p120"/>
          <p:cNvSpPr txBox="1"/>
          <p:nvPr/>
        </p:nvSpPr>
        <p:spPr>
          <a:xfrm>
            <a:off x="6250400" y="989475"/>
            <a:ext cx="2359500" cy="12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chemeClr val="lt1"/>
                </a:solidFill>
                <a:latin typeface="Maven Pro"/>
                <a:ea typeface="Maven Pro"/>
                <a:cs typeface="Maven Pro"/>
                <a:sym typeface="Maven Pro"/>
              </a:rPr>
              <a:t>The project has been a great learning journey and</a:t>
            </a:r>
            <a:r>
              <a:rPr lang="en-GB" sz="800">
                <a:solidFill>
                  <a:schemeClr val="lt1"/>
                </a:solidFill>
                <a:latin typeface="Maven Pro"/>
                <a:ea typeface="Maven Pro"/>
                <a:cs typeface="Maven Pro"/>
                <a:sym typeface="Maven Pro"/>
              </a:rPr>
              <a:t> definitely a very unique one, given the change in how meetings were conducted. It was an eye-opening experience to have financial elements incorporated into the application. Through this project, I’ve learnt that communication is key in determining the overall efficiency and productivity of the team.</a:t>
            </a:r>
            <a:endParaRPr>
              <a:latin typeface="Maven Pro"/>
              <a:ea typeface="Maven Pro"/>
              <a:cs typeface="Maven Pro"/>
              <a:sym typeface="Maven Pro"/>
            </a:endParaRPr>
          </a:p>
        </p:txBody>
      </p:sp>
      <p:sp>
        <p:nvSpPr>
          <p:cNvPr id="2726" name="Google Shape;2726;p120"/>
          <p:cNvSpPr txBox="1"/>
          <p:nvPr/>
        </p:nvSpPr>
        <p:spPr>
          <a:xfrm>
            <a:off x="6250400" y="2261775"/>
            <a:ext cx="2359500" cy="1090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rgbClr val="FFFFFF"/>
                </a:solidFill>
                <a:latin typeface="Maven Pro"/>
                <a:ea typeface="Maven Pro"/>
                <a:cs typeface="Maven Pro"/>
                <a:sym typeface="Maven Pro"/>
              </a:rPr>
              <a:t>It has been a fulfilling learning journey as we managed to accomplish the tasks we have set out to do despite many changes in the project scope. Through the ups and downs, I have gained the skill of adaptability to cope with changing requirements from the clients. I am glad to embark on this journey with my team and it is definitely an eye opener and a fruitful project to work on. </a:t>
            </a:r>
            <a:endParaRPr sz="800">
              <a:solidFill>
                <a:srgbClr val="FFFFFF"/>
              </a:solidFill>
              <a:latin typeface="Maven Pro"/>
              <a:ea typeface="Maven Pro"/>
              <a:cs typeface="Maven Pro"/>
              <a:sym typeface="Maven Pro"/>
            </a:endParaRPr>
          </a:p>
        </p:txBody>
      </p:sp>
      <p:sp>
        <p:nvSpPr>
          <p:cNvPr id="2727" name="Google Shape;2727;p120"/>
          <p:cNvSpPr txBox="1"/>
          <p:nvPr/>
        </p:nvSpPr>
        <p:spPr>
          <a:xfrm>
            <a:off x="6250400" y="3646575"/>
            <a:ext cx="2359500" cy="1290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rgbClr val="FFFFFF"/>
                </a:solidFill>
                <a:latin typeface="Maven Pro"/>
                <a:ea typeface="Maven Pro"/>
                <a:cs typeface="Maven Pro"/>
                <a:sym typeface="Maven Pro"/>
              </a:rPr>
              <a:t>This project is quite different from other projects that I have done for the last 3 years. It combines all the techniques and knowledge I learned from different courses such as IDP and SPM. It was a great experience of building something from the </a:t>
            </a:r>
            <a:r>
              <a:rPr lang="en-GB" sz="800">
                <a:solidFill>
                  <a:srgbClr val="FFFFFF"/>
                </a:solidFill>
                <a:latin typeface="Maven Pro"/>
                <a:ea typeface="Maven Pro"/>
                <a:cs typeface="Maven Pro"/>
                <a:sym typeface="Maven Pro"/>
              </a:rPr>
              <a:t>scratch</a:t>
            </a:r>
            <a:r>
              <a:rPr lang="en-GB" sz="800">
                <a:solidFill>
                  <a:srgbClr val="FFFFFF"/>
                </a:solidFill>
                <a:latin typeface="Maven Pro"/>
                <a:ea typeface="Maven Pro"/>
                <a:cs typeface="Maven Pro"/>
                <a:sym typeface="Maven Pro"/>
              </a:rPr>
              <a:t> to apply in the real </a:t>
            </a:r>
            <a:r>
              <a:rPr lang="en-GB" sz="800">
                <a:solidFill>
                  <a:srgbClr val="FFFFFF"/>
                </a:solidFill>
                <a:latin typeface="Maven Pro"/>
                <a:ea typeface="Maven Pro"/>
                <a:cs typeface="Maven Pro"/>
                <a:sym typeface="Maven Pro"/>
              </a:rPr>
              <a:t>world</a:t>
            </a:r>
            <a:r>
              <a:rPr lang="en-GB" sz="800">
                <a:solidFill>
                  <a:srgbClr val="FFFFFF"/>
                </a:solidFill>
                <a:latin typeface="Maven Pro"/>
                <a:ea typeface="Maven Pro"/>
                <a:cs typeface="Maven Pro"/>
                <a:sym typeface="Maven Pro"/>
              </a:rPr>
              <a:t> situation with my teammate</a:t>
            </a:r>
            <a:endParaRPr sz="800">
              <a:solidFill>
                <a:srgbClr val="FFFFFF"/>
              </a:solidFill>
              <a:latin typeface="Maven Pro"/>
              <a:ea typeface="Maven Pro"/>
              <a:cs typeface="Maven Pro"/>
              <a:sym typeface="Maven Pro"/>
            </a:endParaRPr>
          </a:p>
        </p:txBody>
      </p:sp>
      <p:sp>
        <p:nvSpPr>
          <p:cNvPr id="2728" name="Google Shape;2728;p120"/>
          <p:cNvSpPr txBox="1"/>
          <p:nvPr>
            <p:ph type="ctrTitle"/>
          </p:nvPr>
        </p:nvSpPr>
        <p:spPr>
          <a:xfrm>
            <a:off x="618825" y="411675"/>
            <a:ext cx="2627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Team Reflection</a:t>
            </a:r>
            <a:endParaRPr/>
          </a:p>
        </p:txBody>
      </p:sp>
      <p:pic>
        <p:nvPicPr>
          <p:cNvPr id="2729" name="Google Shape;2729;p120"/>
          <p:cNvPicPr preferRelativeResize="0"/>
          <p:nvPr/>
        </p:nvPicPr>
        <p:blipFill>
          <a:blip r:embed="rId8">
            <a:alphaModFix/>
          </a:blip>
          <a:stretch>
            <a:fillRect/>
          </a:stretch>
        </p:blipFill>
        <p:spPr>
          <a:xfrm>
            <a:off x="584138" y="3484212"/>
            <a:ext cx="1367175" cy="1367175"/>
          </a:xfrm>
          <a:prstGeom prst="rect">
            <a:avLst/>
          </a:prstGeom>
          <a:noFill/>
          <a:ln>
            <a:noFill/>
          </a:ln>
        </p:spPr>
      </p:pic>
      <p:sp>
        <p:nvSpPr>
          <p:cNvPr id="2730" name="Google Shape;2730;p120"/>
          <p:cNvSpPr txBox="1"/>
          <p:nvPr/>
        </p:nvSpPr>
        <p:spPr>
          <a:xfrm>
            <a:off x="2048500" y="3645500"/>
            <a:ext cx="2359500" cy="9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800">
                <a:solidFill>
                  <a:srgbClr val="FFFFFF"/>
                </a:solidFill>
                <a:latin typeface="Maven Pro"/>
                <a:ea typeface="Maven Pro"/>
                <a:cs typeface="Maven Pro"/>
                <a:sym typeface="Maven Pro"/>
              </a:rPr>
              <a:t>The project has been an enriching  experience. I was exposed to a lot of new things - the finance world, front-end development, new softwares and solutions. The biggest lesson I’ve learnt is the importance of understanding requirements and communicating them correctly.</a:t>
            </a:r>
            <a:endParaRPr sz="800">
              <a:solidFill>
                <a:srgbClr val="FFFFFF"/>
              </a:solidFill>
              <a:latin typeface="Maven Pro"/>
              <a:ea typeface="Maven Pro"/>
              <a:cs typeface="Maven Pro"/>
              <a:sym typeface="Maven Pro"/>
            </a:endParaRPr>
          </a:p>
        </p:txBody>
      </p:sp>
      <p:sp>
        <p:nvSpPr>
          <p:cNvPr id="2731" name="Google Shape;2731;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9"/>
          <p:cNvSpPr txBox="1"/>
          <p:nvPr>
            <p:ph type="ctrTitle"/>
          </p:nvPr>
        </p:nvSpPr>
        <p:spPr>
          <a:xfrm>
            <a:off x="618825" y="411675"/>
            <a:ext cx="6182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Why Japan and India?</a:t>
            </a:r>
            <a:endParaRPr/>
          </a:p>
        </p:txBody>
      </p:sp>
      <p:pic>
        <p:nvPicPr>
          <p:cNvPr id="731" name="Google Shape;731;p49"/>
          <p:cNvPicPr preferRelativeResize="0"/>
          <p:nvPr/>
        </p:nvPicPr>
        <p:blipFill>
          <a:blip r:embed="rId3">
            <a:alphaModFix/>
          </a:blip>
          <a:stretch>
            <a:fillRect/>
          </a:stretch>
        </p:blipFill>
        <p:spPr>
          <a:xfrm>
            <a:off x="1480651" y="1162750"/>
            <a:ext cx="6182698" cy="3779393"/>
          </a:xfrm>
          <a:prstGeom prst="rect">
            <a:avLst/>
          </a:prstGeom>
          <a:noFill/>
          <a:ln>
            <a:noFill/>
          </a:ln>
        </p:spPr>
      </p:pic>
      <p:sp>
        <p:nvSpPr>
          <p:cNvPr id="732" name="Google Shape;732;p49"/>
          <p:cNvSpPr/>
          <p:nvPr/>
        </p:nvSpPr>
        <p:spPr>
          <a:xfrm>
            <a:off x="4229350" y="2210475"/>
            <a:ext cx="1962300" cy="5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2419450" y="1943775"/>
            <a:ext cx="1962300" cy="348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3391150" y="2724675"/>
            <a:ext cx="990600" cy="195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121"/>
          <p:cNvSpPr txBox="1"/>
          <p:nvPr>
            <p:ph idx="1" type="subTitle"/>
          </p:nvPr>
        </p:nvSpPr>
        <p:spPr>
          <a:xfrm>
            <a:off x="1800600" y="2713050"/>
            <a:ext cx="5542800" cy="5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can now answer any questions you may have</a:t>
            </a:r>
            <a:endParaRPr/>
          </a:p>
        </p:txBody>
      </p:sp>
      <p:sp>
        <p:nvSpPr>
          <p:cNvPr id="2737" name="Google Shape;2737;p121"/>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solidFill>
                  <a:schemeClr val="accent2"/>
                </a:solidFill>
              </a:rPr>
              <a:t>Thank You!</a:t>
            </a:r>
            <a:endParaRPr>
              <a:solidFill>
                <a:schemeClr val="accent2"/>
              </a:solidFill>
            </a:endParaRPr>
          </a:p>
        </p:txBody>
      </p:sp>
      <p:sp>
        <p:nvSpPr>
          <p:cNvPr id="2738" name="Google Shape;2738;p121"/>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21"/>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21"/>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21"/>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2" name="Google Shape;2742;p121"/>
          <p:cNvGrpSpPr/>
          <p:nvPr/>
        </p:nvGrpSpPr>
        <p:grpSpPr>
          <a:xfrm>
            <a:off x="6232314" y="3696331"/>
            <a:ext cx="121434" cy="1073147"/>
            <a:chOff x="6232314" y="3696331"/>
            <a:chExt cx="121434" cy="1073147"/>
          </a:xfrm>
        </p:grpSpPr>
        <p:sp>
          <p:nvSpPr>
            <p:cNvPr id="2743" name="Google Shape;2743;p121"/>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21"/>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5" name="Google Shape;2745;p121"/>
          <p:cNvGrpSpPr/>
          <p:nvPr/>
        </p:nvGrpSpPr>
        <p:grpSpPr>
          <a:xfrm>
            <a:off x="6780548" y="337714"/>
            <a:ext cx="133252" cy="1952377"/>
            <a:chOff x="6780548" y="337714"/>
            <a:chExt cx="133252" cy="1952377"/>
          </a:xfrm>
        </p:grpSpPr>
        <p:sp>
          <p:nvSpPr>
            <p:cNvPr id="2746" name="Google Shape;2746;p12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2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121"/>
          <p:cNvGrpSpPr/>
          <p:nvPr/>
        </p:nvGrpSpPr>
        <p:grpSpPr>
          <a:xfrm>
            <a:off x="1608717" y="1280046"/>
            <a:ext cx="199237" cy="2828935"/>
            <a:chOff x="1608717" y="1280046"/>
            <a:chExt cx="199237" cy="2828935"/>
          </a:xfrm>
        </p:grpSpPr>
        <p:sp>
          <p:nvSpPr>
            <p:cNvPr id="2749" name="Google Shape;2749;p12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2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2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2" name="Google Shape;2752;p121"/>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21"/>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4" name="Google Shape;2754;p121"/>
          <p:cNvGrpSpPr/>
          <p:nvPr/>
        </p:nvGrpSpPr>
        <p:grpSpPr>
          <a:xfrm>
            <a:off x="8008096" y="2108910"/>
            <a:ext cx="199001" cy="2139769"/>
            <a:chOff x="8008096" y="2108910"/>
            <a:chExt cx="199001" cy="2139769"/>
          </a:xfrm>
        </p:grpSpPr>
        <p:sp>
          <p:nvSpPr>
            <p:cNvPr id="2755" name="Google Shape;2755;p12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2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21"/>
          <p:cNvGrpSpPr/>
          <p:nvPr/>
        </p:nvGrpSpPr>
        <p:grpSpPr>
          <a:xfrm>
            <a:off x="4472500" y="3928605"/>
            <a:ext cx="199001" cy="867198"/>
            <a:chOff x="4475150" y="4052605"/>
            <a:chExt cx="199001" cy="867198"/>
          </a:xfrm>
        </p:grpSpPr>
        <p:sp>
          <p:nvSpPr>
            <p:cNvPr id="2758" name="Google Shape;2758;p121"/>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21"/>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21"/>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0"/>
          <p:cNvSpPr txBox="1"/>
          <p:nvPr>
            <p:ph type="ctrTitle"/>
          </p:nvPr>
        </p:nvSpPr>
        <p:spPr>
          <a:xfrm>
            <a:off x="1908650" y="1903625"/>
            <a:ext cx="5214600" cy="11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5400"/>
              <a:t>Case Study: India</a:t>
            </a:r>
            <a:endParaRPr sz="5400"/>
          </a:p>
        </p:txBody>
      </p:sp>
      <p:sp>
        <p:nvSpPr>
          <p:cNvPr id="741" name="Google Shape;741;p50"/>
          <p:cNvSpPr txBox="1"/>
          <p:nvPr>
            <p:ph idx="1" type="subTitle"/>
          </p:nvPr>
        </p:nvSpPr>
        <p:spPr>
          <a:xfrm>
            <a:off x="940250" y="2455075"/>
            <a:ext cx="7151400" cy="7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The effect of time on cyclones in the bay of bengal</a:t>
            </a:r>
            <a:endParaRPr/>
          </a:p>
        </p:txBody>
      </p:sp>
      <p:sp>
        <p:nvSpPr>
          <p:cNvPr id="742" name="Google Shape;74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